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7"/>
  </p:notesMasterIdLst>
  <p:sldIdLst>
    <p:sldId id="310"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Lst>
  <p:sldSz cx="12192000" cy="6858000"/>
  <p:notesSz cx="6858000" cy="9144000"/>
  <p:embeddedFontLst>
    <p:embeddedFont>
      <p:font typeface="Helvetica Neue" panose="020B0604020202020204" charset="0"/>
      <p:regular r:id="rId58"/>
      <p:bold r:id="rId59"/>
      <p:italic r:id="rId60"/>
      <p:boldItalic r:id="rId61"/>
    </p:embeddedFont>
    <p:embeddedFont>
      <p:font typeface="Open Sans" panose="020B060603050402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8" roundtripDataSignature="AMtx7mjUazTi/fxbUXuE/fcNoEjtfDJDT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7B66D8-949F-4EC0-B3F9-F6E76A50FD31}">
  <a:tblStyle styleId="{297B66D8-949F-4EC0-B3F9-F6E76A50FD3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a:tcStyle>
        <a:tcBdr/>
      </a:tcStyle>
    </a:neCell>
    <a:nwCell>
      <a:tcTxStyle/>
      <a:tcStyle>
        <a:tcBdr/>
      </a:tcStyle>
    </a:nwCell>
  </a:tblStyle>
  <a:tblStyle styleId="{5F8EB0FD-0E3A-4B52-89F5-12C9A1E485D8}"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15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customschemas.google.com/relationships/presentationmetadata" Target="meta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700093a48d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700093a48d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3700093a48d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700093a48d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700093a48d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g3700093a48d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 notes: 100 yards, 300 feet</a:t>
            </a:r>
            <a:endParaRPr/>
          </a:p>
          <a:p>
            <a:pPr marL="0" lvl="0" indent="0" algn="l" rtl="0">
              <a:spcBef>
                <a:spcPts val="0"/>
              </a:spcBef>
              <a:spcAft>
                <a:spcPts val="0"/>
              </a:spcAft>
              <a:buNone/>
            </a:pPr>
            <a:r>
              <a:rPr lang="en-US"/>
              <a:t>Activity: Blind fold a student and have them walk that distance (if space allows and is safe to do)</a:t>
            </a:r>
            <a:endParaRPr/>
          </a:p>
        </p:txBody>
      </p:sp>
      <p:sp>
        <p:nvSpPr>
          <p:cNvPr id="240" name="Google Shape;24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Do a little research to see if you can find this information.  For your school’s data consider doing a survey.  You can use a platform like google forms, or online polling tools.</a:t>
            </a:r>
            <a:endParaRPr/>
          </a:p>
        </p:txBody>
      </p:sp>
      <p:sp>
        <p:nvSpPr>
          <p:cNvPr id="340" name="Google Shape;34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driver should not be using his phone while driving.  The passenger could encourage the driver to pull over to make a call or wait.  As you</a:t>
            </a:r>
            <a:endParaRPr/>
          </a:p>
        </p:txBody>
      </p:sp>
      <p:sp>
        <p:nvSpPr>
          <p:cNvPr id="348" name="Google Shape;34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Open Sans"/>
              <a:buNone/>
            </a:pPr>
            <a:r>
              <a:rPr lang="en-US" sz="1800" b="1">
                <a:solidFill>
                  <a:srgbClr val="000000"/>
                </a:solidFill>
                <a:latin typeface="Open Sans"/>
                <a:ea typeface="Open Sans"/>
                <a:cs typeface="Open Sans"/>
                <a:sym typeface="Open Sans"/>
              </a:rPr>
              <a:t>265:79-c Use of Mobile Electronic Devices While Driving; Prohibition. –</a:t>
            </a:r>
            <a:br>
              <a:rPr lang="en-US" sz="1800">
                <a:solidFill>
                  <a:srgbClr val="000000"/>
                </a:solidFill>
                <a:latin typeface="Calibri"/>
                <a:ea typeface="Calibri"/>
                <a:cs typeface="Calibri"/>
                <a:sym typeface="Calibri"/>
              </a:rPr>
            </a:br>
            <a:r>
              <a:rPr lang="en-US" sz="1800">
                <a:solidFill>
                  <a:srgbClr val="000000"/>
                </a:solidFill>
                <a:latin typeface="Open Sans"/>
                <a:ea typeface="Open Sans"/>
                <a:cs typeface="Open Sans"/>
                <a:sym typeface="Open Sans"/>
              </a:rPr>
              <a:t>    I. (a) No person, while driving a moving motor vehicle upon a way or temporarily halted in traffic for a traffic control device or other momentary delay, shall use any hand-held mobile electronic device capable of providing voice or data communication, including but not limited to: reading, composing, viewing, or posting any electronic message; or initiating, receiving, or conducting a conversation; or initiating a command or request to access the Internet; or inputting information into a global positioning system or navigation device; or manually typing data into any other portable electronic device. An operator of a motor vehicle who holds a cellular telephone or other electronic device capable of voice communication in the immediate proximity of his or her ear while such vehicle is in motion is presumed to be engaging in a call within the meaning of this section.</a:t>
            </a:r>
            <a:br>
              <a:rPr lang="en-US" sz="1800">
                <a:solidFill>
                  <a:srgbClr val="000000"/>
                </a:solidFill>
                <a:latin typeface="Calibri"/>
                <a:ea typeface="Calibri"/>
                <a:cs typeface="Calibri"/>
                <a:sym typeface="Calibri"/>
              </a:rPr>
            </a:br>
            <a:r>
              <a:rPr lang="en-US" sz="1800">
                <a:solidFill>
                  <a:srgbClr val="000000"/>
                </a:solidFill>
                <a:latin typeface="Open Sans"/>
                <a:ea typeface="Open Sans"/>
                <a:cs typeface="Open Sans"/>
                <a:sym typeface="Open Sans"/>
              </a:rPr>
              <a:t>       (b) "Driving,'' for the purposes of this section, shall not include when a person is behind the controls of a vehicle that has pulled to the side of or off the road at a location where it is legal to do so and where the vehicle remains stationary.</a:t>
            </a:r>
            <a:br>
              <a:rPr lang="en-US" sz="1800">
                <a:solidFill>
                  <a:srgbClr val="000000"/>
                </a:solidFill>
                <a:latin typeface="Calibri"/>
                <a:ea typeface="Calibri"/>
                <a:cs typeface="Calibri"/>
                <a:sym typeface="Calibri"/>
              </a:rPr>
            </a:br>
            <a:r>
              <a:rPr lang="en-US" sz="1800">
                <a:solidFill>
                  <a:srgbClr val="000000"/>
                </a:solidFill>
                <a:latin typeface="Open Sans"/>
                <a:ea typeface="Open Sans"/>
                <a:cs typeface="Open Sans"/>
                <a:sym typeface="Open Sans"/>
              </a:rPr>
              <a:t>    II. It shall not be an offense under this section for any person driving a motor vehicle upon a way:</a:t>
            </a:r>
            <a:br>
              <a:rPr lang="en-US" sz="1800">
                <a:solidFill>
                  <a:srgbClr val="000000"/>
                </a:solidFill>
                <a:latin typeface="Calibri"/>
                <a:ea typeface="Calibri"/>
                <a:cs typeface="Calibri"/>
                <a:sym typeface="Calibri"/>
              </a:rPr>
            </a:br>
            <a:r>
              <a:rPr lang="en-US" sz="1800">
                <a:solidFill>
                  <a:srgbClr val="000000"/>
                </a:solidFill>
                <a:latin typeface="Open Sans"/>
                <a:ea typeface="Open Sans"/>
                <a:cs typeface="Open Sans"/>
                <a:sym typeface="Open Sans"/>
              </a:rPr>
              <a:t>       (a) To make use of a cellular telephone or other electronic device capable of voice communication to report an emergency to the enhanced 911 system or directly to a law enforcement agency, fire department, or emergency medical provider.</a:t>
            </a:r>
            <a:br>
              <a:rPr lang="en-US" sz="1800">
                <a:solidFill>
                  <a:srgbClr val="000000"/>
                </a:solidFill>
                <a:latin typeface="Calibri"/>
                <a:ea typeface="Calibri"/>
                <a:cs typeface="Calibri"/>
                <a:sym typeface="Calibri"/>
              </a:rPr>
            </a:br>
            <a:r>
              <a:rPr lang="en-US" sz="1800">
                <a:solidFill>
                  <a:srgbClr val="000000"/>
                </a:solidFill>
                <a:latin typeface="Open Sans"/>
                <a:ea typeface="Open Sans"/>
                <a:cs typeface="Open Sans"/>
                <a:sym typeface="Open Sans"/>
              </a:rPr>
              <a:t>       (b) To use one hand to transmit or receive messages on any non-cellular 2-way radio.</a:t>
            </a:r>
            <a:br>
              <a:rPr lang="en-US" sz="1800">
                <a:solidFill>
                  <a:srgbClr val="000000"/>
                </a:solidFill>
                <a:latin typeface="Calibri"/>
                <a:ea typeface="Calibri"/>
                <a:cs typeface="Calibri"/>
                <a:sym typeface="Calibri"/>
              </a:rPr>
            </a:br>
            <a:r>
              <a:rPr lang="en-US" sz="1800">
                <a:solidFill>
                  <a:srgbClr val="000000"/>
                </a:solidFill>
                <a:latin typeface="Open Sans"/>
                <a:ea typeface="Open Sans"/>
                <a:cs typeface="Open Sans"/>
                <a:sym typeface="Open Sans"/>
              </a:rPr>
              <a:t>       (c) To use a Bluetooth enabled or other hands-free electronic device, or a similar device that is physically or electronically integrated into a motor vehicle, for such a purpose to send or receive information provided the driver does not have to divert his or her attention from the road ahead. As used in this section, "hands-free electronic device'' means a mobile electronic device that has an internal feature or function, or that is equipped with an attachment or addition, whether or not permanently part of such mobile electronic device, by which a user engages in conversation without the use of either hand; provided, however, this definition shall not preclude the use of either hand merely to activate, deactivate, or initiate a function of the telephone.</a:t>
            </a:r>
            <a:br>
              <a:rPr lang="en-US" sz="1800">
                <a:solidFill>
                  <a:srgbClr val="000000"/>
                </a:solidFill>
                <a:latin typeface="Calibri"/>
                <a:ea typeface="Calibri"/>
                <a:cs typeface="Calibri"/>
                <a:sym typeface="Calibri"/>
              </a:rPr>
            </a:br>
            <a:r>
              <a:rPr lang="en-US" sz="1800">
                <a:solidFill>
                  <a:srgbClr val="000000"/>
                </a:solidFill>
                <a:latin typeface="Open Sans"/>
                <a:ea typeface="Open Sans"/>
                <a:cs typeface="Open Sans"/>
                <a:sym typeface="Open Sans"/>
              </a:rPr>
              <a:t>       (d) To perform any action required by an ignition interlock device.</a:t>
            </a:r>
            <a:br>
              <a:rPr lang="en-US" sz="1800">
                <a:solidFill>
                  <a:srgbClr val="000000"/>
                </a:solidFill>
                <a:latin typeface="Calibri"/>
                <a:ea typeface="Calibri"/>
                <a:cs typeface="Calibri"/>
                <a:sym typeface="Calibri"/>
              </a:rPr>
            </a:br>
            <a:r>
              <a:rPr lang="en-US" sz="1800">
                <a:solidFill>
                  <a:srgbClr val="000000"/>
                </a:solidFill>
                <a:latin typeface="Open Sans"/>
                <a:ea typeface="Open Sans"/>
                <a:cs typeface="Open Sans"/>
                <a:sym typeface="Open Sans"/>
              </a:rPr>
              <a:t>    III. Any person who violates this section shall be guilty of a violation and shall be fined $100 plus penalty assessment for a first offense, $250 plus penalty assessment for a second offense, and $500 plus penalty assessment for any subsequent offense within a 24-month period.</a:t>
            </a:r>
            <a:br>
              <a:rPr lang="en-US" sz="1800">
                <a:solidFill>
                  <a:srgbClr val="000000"/>
                </a:solidFill>
                <a:latin typeface="Calibri"/>
                <a:ea typeface="Calibri"/>
                <a:cs typeface="Calibri"/>
                <a:sym typeface="Calibri"/>
              </a:rPr>
            </a:br>
            <a:r>
              <a:rPr lang="en-US" sz="1800">
                <a:solidFill>
                  <a:srgbClr val="000000"/>
                </a:solidFill>
                <a:latin typeface="Open Sans"/>
                <a:ea typeface="Open Sans"/>
                <a:cs typeface="Open Sans"/>
                <a:sym typeface="Open Sans"/>
              </a:rPr>
              <a:t>    IV. No person less than 18 years of age shall use a cellular or mobile telephone or other mobile electronic device, whether hands-free or not, while driving a motor vehicle in motion or temporarily stopped in traffic upon any way, except to report an emergency to the enhanced 911 system or any public safety agency. A person violating this paragraph shall be subject to the fines in paragraph III and license suspension or revocation under RSA 263:14, III.</a:t>
            </a:r>
            <a:br>
              <a:rPr lang="en-US" sz="1800">
                <a:solidFill>
                  <a:srgbClr val="000000"/>
                </a:solidFill>
                <a:latin typeface="Calibri"/>
                <a:ea typeface="Calibri"/>
                <a:cs typeface="Calibri"/>
                <a:sym typeface="Calibri"/>
              </a:rPr>
            </a:br>
            <a:r>
              <a:rPr lang="en-US" sz="1800">
                <a:solidFill>
                  <a:srgbClr val="000000"/>
                </a:solidFill>
                <a:latin typeface="Open Sans"/>
                <a:ea typeface="Open Sans"/>
                <a:cs typeface="Open Sans"/>
                <a:sym typeface="Open Sans"/>
              </a:rPr>
              <a:t>    V. Nothing in this section shall prohibit a driver, regardless of age, from receiving aural routing information from a hands-free global positioning device or navigation service through a mobile electronic device; or receiving turn-by-turn routing information from the screen of a global positioning device or navigation service through a mobile electronic device that is integrated into the vehicle or mounted on the dashboard, windshield, or visor of the vehicle.</a:t>
            </a:r>
            <a:endParaRPr sz="1800">
              <a:latin typeface="Calibri"/>
              <a:ea typeface="Calibri"/>
              <a:cs typeface="Calibri"/>
              <a:sym typeface="Calibri"/>
            </a:endParaRPr>
          </a:p>
          <a:p>
            <a:pPr marL="0" lvl="0" indent="0" algn="l" rtl="0">
              <a:spcBef>
                <a:spcPts val="0"/>
              </a:spcBef>
              <a:spcAft>
                <a:spcPts val="0"/>
              </a:spcAft>
              <a:buNone/>
            </a:pPr>
            <a:endParaRPr/>
          </a:p>
        </p:txBody>
      </p:sp>
      <p:sp>
        <p:nvSpPr>
          <p:cNvPr id="364" name="Google Shape;36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333333"/>
                </a:solidFill>
                <a:latin typeface="Helvetica Neue"/>
                <a:ea typeface="Helvetica Neue"/>
                <a:cs typeface="Helvetica Neue"/>
                <a:sym typeface="Helvetica Neue"/>
              </a:rPr>
              <a:t>§ 1095. Entertainment picture visible to the operator</a:t>
            </a:r>
            <a:endParaRPr sz="1800">
              <a:latin typeface="Calibri"/>
              <a:ea typeface="Calibri"/>
              <a:cs typeface="Calibri"/>
              <a:sym typeface="Calibri"/>
            </a:endParaRPr>
          </a:p>
          <a:p>
            <a:pPr marL="0" marR="0" lvl="0" indent="182880" algn="l" rtl="0">
              <a:spcBef>
                <a:spcPts val="940"/>
              </a:spcBef>
              <a:spcAft>
                <a:spcPts val="0"/>
              </a:spcAft>
              <a:buNone/>
            </a:pPr>
            <a:r>
              <a:rPr lang="en-US" sz="1800">
                <a:solidFill>
                  <a:srgbClr val="333333"/>
                </a:solidFill>
                <a:latin typeface="Helvetica Neue"/>
                <a:ea typeface="Helvetica Neue"/>
                <a:cs typeface="Helvetica Neue"/>
                <a:sym typeface="Helvetica Neue"/>
              </a:rPr>
              <a:t>A person shall not operate upon a highway in this State a moving motor vehicle carrying or having installed a screen or other device transmitting a moving entertainment picture that is visible to the operator. (Added 1971, No. 258 (A</a:t>
            </a:r>
            <a:endParaRPr sz="1800">
              <a:latin typeface="Calibri"/>
              <a:ea typeface="Calibri"/>
              <a:cs typeface="Calibri"/>
              <a:sym typeface="Calibri"/>
            </a:endParaRPr>
          </a:p>
          <a:p>
            <a:pPr marL="0" marR="0" lvl="0" indent="0" algn="l" rtl="0">
              <a:spcBef>
                <a:spcPts val="940"/>
              </a:spcBef>
              <a:spcAft>
                <a:spcPts val="0"/>
              </a:spcAft>
              <a:buNone/>
            </a:pPr>
            <a:r>
              <a:rPr lang="en-US" sz="1800" b="1">
                <a:solidFill>
                  <a:srgbClr val="333333"/>
                </a:solidFill>
                <a:latin typeface="Helvetica Neue"/>
                <a:ea typeface="Helvetica Neue"/>
                <a:cs typeface="Helvetica Neue"/>
                <a:sym typeface="Helvetica Neue"/>
              </a:rPr>
              <a:t>Subchapter 009 : Violations and Penalties</a:t>
            </a:r>
            <a:endParaRPr sz="1800" b="1">
              <a:latin typeface="Calibri"/>
              <a:ea typeface="Calibri"/>
              <a:cs typeface="Calibri"/>
              <a:sym typeface="Calibri"/>
            </a:endParaRPr>
          </a:p>
          <a:p>
            <a:pPr marL="0" marR="0" lvl="0" indent="0" algn="l" rtl="0">
              <a:spcBef>
                <a:spcPts val="900"/>
              </a:spcBef>
              <a:spcAft>
                <a:spcPts val="0"/>
              </a:spcAft>
              <a:buNone/>
            </a:pPr>
            <a:r>
              <a:rPr lang="en-US" sz="1800" b="1">
                <a:solidFill>
                  <a:srgbClr val="333333"/>
                </a:solidFill>
                <a:latin typeface="Helvetica Neue"/>
                <a:ea typeface="Helvetica Neue"/>
                <a:cs typeface="Helvetica Neue"/>
                <a:sym typeface="Helvetica Neue"/>
              </a:rPr>
              <a:t>(Cite as: 23 V.S.A. § 1095b)</a:t>
            </a:r>
            <a:r>
              <a:rPr lang="en-US" sz="1800">
                <a:solidFill>
                  <a:srgbClr val="000080"/>
                </a:solidFill>
                <a:latin typeface="Calibri"/>
                <a:ea typeface="Calibri"/>
                <a:cs typeface="Calibri"/>
                <a:sym typeface="Calibri"/>
              </a:rPr>
              <a:t> </a:t>
            </a:r>
            <a:endParaRPr sz="1800">
              <a:latin typeface="Calibri"/>
              <a:ea typeface="Calibri"/>
              <a:cs typeface="Calibri"/>
              <a:sym typeface="Calibri"/>
            </a:endParaRPr>
          </a:p>
          <a:p>
            <a:pPr marL="342900" lvl="0" indent="-342900" algn="l" rtl="0">
              <a:spcBef>
                <a:spcPts val="0"/>
              </a:spcBef>
              <a:spcAft>
                <a:spcPts val="0"/>
              </a:spcAft>
              <a:buClr>
                <a:srgbClr val="333333"/>
              </a:buClr>
              <a:buSzPts val="1000"/>
              <a:buFont typeface="Noto Sans Symbols"/>
              <a:buChar char="∙"/>
            </a:pPr>
            <a:r>
              <a:rPr lang="en-US" sz="1800" b="1">
                <a:solidFill>
                  <a:srgbClr val="333333"/>
                </a:solidFill>
                <a:latin typeface="Helvetica Neue"/>
                <a:ea typeface="Helvetica Neue"/>
                <a:cs typeface="Helvetica Neue"/>
                <a:sym typeface="Helvetica Neue"/>
              </a:rPr>
              <a:t>§ 1095b. Handheld use of portable electronic device prohibited</a:t>
            </a:r>
            <a:endParaRPr>
              <a:solidFill>
                <a:srgbClr val="333333"/>
              </a:solidFill>
            </a:endParaRPr>
          </a:p>
          <a:p>
            <a:pPr marL="457200" marR="0" lvl="0" indent="0" algn="l" rtl="0">
              <a:spcBef>
                <a:spcPts val="940"/>
              </a:spcBef>
              <a:spcAft>
                <a:spcPts val="0"/>
              </a:spcAft>
              <a:buNone/>
            </a:pPr>
            <a:r>
              <a:rPr lang="en-US" sz="1800">
                <a:solidFill>
                  <a:srgbClr val="333333"/>
                </a:solidFill>
                <a:latin typeface="Helvetica Neue"/>
                <a:ea typeface="Helvetica Neue"/>
                <a:cs typeface="Helvetica Neue"/>
                <a:sym typeface="Helvetica Neue"/>
              </a:rPr>
              <a:t>(a) Definitions. As used in this section:</a:t>
            </a:r>
            <a:endParaRPr sz="1800">
              <a:latin typeface="Calibri"/>
              <a:ea typeface="Calibri"/>
              <a:cs typeface="Calibri"/>
              <a:sym typeface="Calibri"/>
            </a:endParaRPr>
          </a:p>
          <a:p>
            <a:pPr marL="457200" marR="0" lvl="0" indent="365760" algn="l" rtl="0">
              <a:spcBef>
                <a:spcPts val="940"/>
              </a:spcBef>
              <a:spcAft>
                <a:spcPts val="0"/>
              </a:spcAft>
              <a:buNone/>
            </a:pPr>
            <a:r>
              <a:rPr lang="en-US" sz="1800">
                <a:solidFill>
                  <a:srgbClr val="333333"/>
                </a:solidFill>
                <a:latin typeface="Helvetica Neue"/>
                <a:ea typeface="Helvetica Neue"/>
                <a:cs typeface="Helvetica Neue"/>
                <a:sym typeface="Helvetica Neue"/>
              </a:rPr>
              <a:t>(1) “Hands-free use” means the use of a portable electronic device without utilizing either hand by employing an internal feature of, or an attachment to, the device or a motor vehicle.</a:t>
            </a:r>
            <a:endParaRPr sz="1800">
              <a:latin typeface="Calibri"/>
              <a:ea typeface="Calibri"/>
              <a:cs typeface="Calibri"/>
              <a:sym typeface="Calibri"/>
            </a:endParaRPr>
          </a:p>
          <a:p>
            <a:pPr marL="457200" marR="0" lvl="0" indent="365760" algn="l" rtl="0">
              <a:spcBef>
                <a:spcPts val="940"/>
              </a:spcBef>
              <a:spcAft>
                <a:spcPts val="0"/>
              </a:spcAft>
              <a:buNone/>
            </a:pPr>
            <a:r>
              <a:rPr lang="en-US" sz="1800">
                <a:solidFill>
                  <a:srgbClr val="333333"/>
                </a:solidFill>
                <a:latin typeface="Helvetica Neue"/>
                <a:ea typeface="Helvetica Neue"/>
                <a:cs typeface="Helvetica Neue"/>
                <a:sym typeface="Helvetica Neue"/>
              </a:rPr>
              <a:t>(2) “Public highway” means a State or municipal highway as defined in 19 V.S.A. § 1(12).</a:t>
            </a:r>
            <a:endParaRPr sz="1800">
              <a:latin typeface="Calibri"/>
              <a:ea typeface="Calibri"/>
              <a:cs typeface="Calibri"/>
              <a:sym typeface="Calibri"/>
            </a:endParaRPr>
          </a:p>
          <a:p>
            <a:pPr marL="457200" marR="0" lvl="0" indent="365760" algn="l" rtl="0">
              <a:spcBef>
                <a:spcPts val="940"/>
              </a:spcBef>
              <a:spcAft>
                <a:spcPts val="0"/>
              </a:spcAft>
              <a:buNone/>
            </a:pPr>
            <a:r>
              <a:rPr lang="en-US" sz="1800">
                <a:solidFill>
                  <a:srgbClr val="333333"/>
                </a:solidFill>
                <a:latin typeface="Helvetica Neue"/>
                <a:ea typeface="Helvetica Neue"/>
                <a:cs typeface="Helvetica Neue"/>
                <a:sym typeface="Helvetica Neue"/>
              </a:rPr>
              <a:t>(3) “Securely mounted” means the portable electronic device is placed in an accessory specifically designed or built to support the hands-free use of a portable electronic device that is not affixed to the windshield in violation of section 1125 of this title and either:</a:t>
            </a:r>
            <a:endParaRPr sz="1800">
              <a:latin typeface="Calibri"/>
              <a:ea typeface="Calibri"/>
              <a:cs typeface="Calibri"/>
              <a:sym typeface="Calibri"/>
            </a:endParaRPr>
          </a:p>
          <a:p>
            <a:pPr marL="457200" marR="0" lvl="0" indent="548639" algn="l" rtl="0">
              <a:spcBef>
                <a:spcPts val="940"/>
              </a:spcBef>
              <a:spcAft>
                <a:spcPts val="0"/>
              </a:spcAft>
              <a:buNone/>
            </a:pPr>
            <a:r>
              <a:rPr lang="en-US" sz="1800">
                <a:solidFill>
                  <a:srgbClr val="333333"/>
                </a:solidFill>
                <a:latin typeface="Helvetica Neue"/>
                <a:ea typeface="Helvetica Neue"/>
                <a:cs typeface="Helvetica Neue"/>
                <a:sym typeface="Helvetica Neue"/>
              </a:rPr>
              <a:t>(A) is utilized in accordance with manufacturer specifications; or</a:t>
            </a:r>
            <a:endParaRPr sz="1800">
              <a:latin typeface="Calibri"/>
              <a:ea typeface="Calibri"/>
              <a:cs typeface="Calibri"/>
              <a:sym typeface="Calibri"/>
            </a:endParaRPr>
          </a:p>
          <a:p>
            <a:pPr marL="457200" marR="0" lvl="0" indent="548639" algn="l" rtl="0">
              <a:spcBef>
                <a:spcPts val="940"/>
              </a:spcBef>
              <a:spcAft>
                <a:spcPts val="0"/>
              </a:spcAft>
              <a:buNone/>
            </a:pPr>
            <a:r>
              <a:rPr lang="en-US" sz="1800">
                <a:solidFill>
                  <a:srgbClr val="333333"/>
                </a:solidFill>
                <a:latin typeface="Helvetica Neue"/>
                <a:ea typeface="Helvetica Neue"/>
                <a:cs typeface="Helvetica Neue"/>
                <a:sym typeface="Helvetica Neue"/>
              </a:rPr>
              <a:t>(B) causes the portable electronic device to remain completely stationary under typical driving conditions.</a:t>
            </a:r>
            <a:endParaRPr sz="1800">
              <a:latin typeface="Calibri"/>
              <a:ea typeface="Calibri"/>
              <a:cs typeface="Calibri"/>
              <a:sym typeface="Calibri"/>
            </a:endParaRPr>
          </a:p>
          <a:p>
            <a:pPr marL="457200" marR="0" lvl="0" indent="365760" algn="l" rtl="0">
              <a:spcBef>
                <a:spcPts val="940"/>
              </a:spcBef>
              <a:spcAft>
                <a:spcPts val="0"/>
              </a:spcAft>
              <a:buNone/>
            </a:pPr>
            <a:r>
              <a:rPr lang="en-US" sz="1800">
                <a:solidFill>
                  <a:srgbClr val="333333"/>
                </a:solidFill>
                <a:latin typeface="Helvetica Neue"/>
                <a:ea typeface="Helvetica Neue"/>
                <a:cs typeface="Helvetica Neue"/>
                <a:sym typeface="Helvetica Neue"/>
              </a:rPr>
              <a:t>(4) “Use” means the use of a portable electronic device in any way that is not a hands-free use, including an operator of a motor vehicle holding a portable electronic device in the operator’s hand or hands while operating a motor vehicle.</a:t>
            </a:r>
            <a:endParaRPr sz="1800">
              <a:latin typeface="Calibri"/>
              <a:ea typeface="Calibri"/>
              <a:cs typeface="Calibri"/>
              <a:sym typeface="Calibri"/>
            </a:endParaRPr>
          </a:p>
          <a:p>
            <a:pPr marL="457200" marR="0" lvl="0" indent="182880" algn="l" rtl="0">
              <a:spcBef>
                <a:spcPts val="940"/>
              </a:spcBef>
              <a:spcAft>
                <a:spcPts val="0"/>
              </a:spcAft>
              <a:buNone/>
            </a:pPr>
            <a:r>
              <a:rPr lang="en-US" sz="1800">
                <a:solidFill>
                  <a:srgbClr val="333333"/>
                </a:solidFill>
                <a:latin typeface="Helvetica Neue"/>
                <a:ea typeface="Helvetica Neue"/>
                <a:cs typeface="Helvetica Neue"/>
                <a:sym typeface="Helvetica Neue"/>
              </a:rPr>
              <a:t>(b) Use of handheld portable electronic device prohibited.</a:t>
            </a:r>
            <a:endParaRPr sz="1800">
              <a:latin typeface="Calibri"/>
              <a:ea typeface="Calibri"/>
              <a:cs typeface="Calibri"/>
              <a:sym typeface="Calibri"/>
            </a:endParaRPr>
          </a:p>
          <a:p>
            <a:pPr marL="457200" marR="0" lvl="0" indent="365760" algn="l" rtl="0">
              <a:spcBef>
                <a:spcPts val="940"/>
              </a:spcBef>
              <a:spcAft>
                <a:spcPts val="0"/>
              </a:spcAft>
              <a:buNone/>
            </a:pPr>
            <a:r>
              <a:rPr lang="en-US" sz="1800">
                <a:solidFill>
                  <a:srgbClr val="333333"/>
                </a:solidFill>
                <a:latin typeface="Helvetica Neue"/>
                <a:ea typeface="Helvetica Neue"/>
                <a:cs typeface="Helvetica Neue"/>
                <a:sym typeface="Helvetica Neue"/>
              </a:rPr>
              <a:t>(1) An individual shall not use a portable electronic device while operating:</a:t>
            </a:r>
            <a:endParaRPr sz="1800">
              <a:latin typeface="Calibri"/>
              <a:ea typeface="Calibri"/>
              <a:cs typeface="Calibri"/>
              <a:sym typeface="Calibri"/>
            </a:endParaRPr>
          </a:p>
          <a:p>
            <a:pPr marL="457200" marR="0" lvl="0" indent="548639" algn="l" rtl="0">
              <a:spcBef>
                <a:spcPts val="940"/>
              </a:spcBef>
              <a:spcAft>
                <a:spcPts val="0"/>
              </a:spcAft>
              <a:buNone/>
            </a:pPr>
            <a:r>
              <a:rPr lang="en-US" sz="1800">
                <a:solidFill>
                  <a:srgbClr val="333333"/>
                </a:solidFill>
                <a:latin typeface="Helvetica Neue"/>
                <a:ea typeface="Helvetica Neue"/>
                <a:cs typeface="Helvetica Neue"/>
                <a:sym typeface="Helvetica Neue"/>
              </a:rPr>
              <a:t>(A) a moving motor vehicle in a place open temporarily or permanently to public or general circulation of vehicles; or</a:t>
            </a:r>
            <a:endParaRPr sz="1800">
              <a:latin typeface="Calibri"/>
              <a:ea typeface="Calibri"/>
              <a:cs typeface="Calibri"/>
              <a:sym typeface="Calibri"/>
            </a:endParaRPr>
          </a:p>
          <a:p>
            <a:pPr marL="457200" marR="0" lvl="0" indent="548639" algn="l" rtl="0">
              <a:spcBef>
                <a:spcPts val="940"/>
              </a:spcBef>
              <a:spcAft>
                <a:spcPts val="0"/>
              </a:spcAft>
              <a:buNone/>
            </a:pPr>
            <a:r>
              <a:rPr lang="en-US" sz="1800">
                <a:solidFill>
                  <a:srgbClr val="333333"/>
                </a:solidFill>
                <a:latin typeface="Helvetica Neue"/>
                <a:ea typeface="Helvetica Neue"/>
                <a:cs typeface="Helvetica Neue"/>
                <a:sym typeface="Helvetica Neue"/>
              </a:rPr>
              <a:t>(B) a motor vehicle on a public highway in Vermont, including while the vehicle is stationary, including while temporarily stationary because of traffic, a traffic control device, or other temporary delays.</a:t>
            </a:r>
            <a:endParaRPr sz="1800">
              <a:latin typeface="Calibri"/>
              <a:ea typeface="Calibri"/>
              <a:cs typeface="Calibri"/>
              <a:sym typeface="Calibri"/>
            </a:endParaRPr>
          </a:p>
          <a:p>
            <a:pPr marL="457200" marR="0" lvl="0" indent="365760" algn="l" rtl="0">
              <a:spcBef>
                <a:spcPts val="940"/>
              </a:spcBef>
              <a:spcAft>
                <a:spcPts val="0"/>
              </a:spcAft>
              <a:buNone/>
            </a:pPr>
            <a:r>
              <a:rPr lang="en-US" sz="1800">
                <a:solidFill>
                  <a:srgbClr val="333333"/>
                </a:solidFill>
                <a:latin typeface="Helvetica Neue"/>
                <a:ea typeface="Helvetica Neue"/>
                <a:cs typeface="Helvetica Neue"/>
                <a:sym typeface="Helvetica Neue"/>
              </a:rPr>
              <a:t>(2) The prohibitions of this subsection shall not apply:</a:t>
            </a:r>
            <a:endParaRPr sz="1800">
              <a:latin typeface="Calibri"/>
              <a:ea typeface="Calibri"/>
              <a:cs typeface="Calibri"/>
              <a:sym typeface="Calibri"/>
            </a:endParaRPr>
          </a:p>
          <a:p>
            <a:pPr marL="457200" marR="0" lvl="0" indent="548639" algn="l" rtl="0">
              <a:spcBef>
                <a:spcPts val="940"/>
              </a:spcBef>
              <a:spcAft>
                <a:spcPts val="0"/>
              </a:spcAft>
              <a:buNone/>
            </a:pPr>
            <a:r>
              <a:rPr lang="en-US" sz="1800">
                <a:solidFill>
                  <a:srgbClr val="333333"/>
                </a:solidFill>
                <a:latin typeface="Helvetica Neue"/>
                <a:ea typeface="Helvetica Neue"/>
                <a:cs typeface="Helvetica Neue"/>
                <a:sym typeface="Helvetica Neue"/>
              </a:rPr>
              <a:t>(A) to hands-free use;</a:t>
            </a:r>
            <a:endParaRPr sz="1800">
              <a:latin typeface="Calibri"/>
              <a:ea typeface="Calibri"/>
              <a:cs typeface="Calibri"/>
              <a:sym typeface="Calibri"/>
            </a:endParaRPr>
          </a:p>
          <a:p>
            <a:pPr marL="457200" marR="0" lvl="0" indent="548639" algn="l" rtl="0">
              <a:spcBef>
                <a:spcPts val="940"/>
              </a:spcBef>
              <a:spcAft>
                <a:spcPts val="0"/>
              </a:spcAft>
              <a:buNone/>
            </a:pPr>
            <a:r>
              <a:rPr lang="en-US" sz="1800">
                <a:solidFill>
                  <a:srgbClr val="333333"/>
                </a:solidFill>
                <a:latin typeface="Helvetica Neue"/>
                <a:ea typeface="Helvetica Neue"/>
                <a:cs typeface="Helvetica Neue"/>
                <a:sym typeface="Helvetica Neue"/>
              </a:rPr>
              <a:t>(B) to activation or deactivation of hands-free use, provided the portable electronic device is securely mounted or the activation or deactivation is done through an internal feature of the device or the motor vehicle being operated and without the operator utilizing either hand to hold the portable electronic device;</a:t>
            </a:r>
            <a:endParaRPr sz="1800">
              <a:latin typeface="Calibri"/>
              <a:ea typeface="Calibri"/>
              <a:cs typeface="Calibri"/>
              <a:sym typeface="Calibri"/>
            </a:endParaRPr>
          </a:p>
          <a:p>
            <a:pPr marL="457200" marR="0" lvl="0" indent="548639" algn="l" rtl="0">
              <a:spcBef>
                <a:spcPts val="940"/>
              </a:spcBef>
              <a:spcAft>
                <a:spcPts val="0"/>
              </a:spcAft>
              <a:buNone/>
            </a:pPr>
            <a:r>
              <a:rPr lang="en-US" sz="1800">
                <a:solidFill>
                  <a:srgbClr val="333333"/>
                </a:solidFill>
                <a:latin typeface="Helvetica Neue"/>
                <a:ea typeface="Helvetica Neue"/>
                <a:cs typeface="Helvetica Neue"/>
                <a:sym typeface="Helvetica Neue"/>
              </a:rPr>
              <a:t>(C) when use of a portable electronic device is necessary for an individual to communicate with law enforcement or emergency service personnel under emergency circumstances or in response to a direction or order from law enforcement;</a:t>
            </a:r>
            <a:endParaRPr sz="1800">
              <a:latin typeface="Calibri"/>
              <a:ea typeface="Calibri"/>
              <a:cs typeface="Calibri"/>
              <a:sym typeface="Calibri"/>
            </a:endParaRPr>
          </a:p>
          <a:p>
            <a:pPr marL="457200" marR="0" lvl="0" indent="548639" algn="l" rtl="0">
              <a:spcBef>
                <a:spcPts val="940"/>
              </a:spcBef>
              <a:spcAft>
                <a:spcPts val="0"/>
              </a:spcAft>
              <a:buNone/>
            </a:pPr>
            <a:r>
              <a:rPr lang="en-US" sz="1800">
                <a:solidFill>
                  <a:srgbClr val="333333"/>
                </a:solidFill>
                <a:latin typeface="Helvetica Neue"/>
                <a:ea typeface="Helvetica Neue"/>
                <a:cs typeface="Helvetica Neue"/>
                <a:sym typeface="Helvetica Neue"/>
              </a:rPr>
              <a:t>(D) to use of an ignition interlock device, as defined in section 1200 of this title;</a:t>
            </a:r>
            <a:endParaRPr sz="1800">
              <a:latin typeface="Calibri"/>
              <a:ea typeface="Calibri"/>
              <a:cs typeface="Calibri"/>
              <a:sym typeface="Calibri"/>
            </a:endParaRPr>
          </a:p>
          <a:p>
            <a:pPr marL="457200" marR="0" lvl="0" indent="548639" algn="l" rtl="0">
              <a:spcBef>
                <a:spcPts val="940"/>
              </a:spcBef>
              <a:spcAft>
                <a:spcPts val="0"/>
              </a:spcAft>
              <a:buNone/>
            </a:pPr>
            <a:r>
              <a:rPr lang="en-US" sz="1800">
                <a:solidFill>
                  <a:srgbClr val="333333"/>
                </a:solidFill>
                <a:latin typeface="Helvetica Neue"/>
                <a:ea typeface="Helvetica Neue"/>
                <a:cs typeface="Helvetica Neue"/>
                <a:sym typeface="Helvetica Neue"/>
              </a:rPr>
              <a:t>(E) to use of a global positioning or navigation system if it is installed by the manufacturer or securely mounted in the vehicle; or</a:t>
            </a:r>
            <a:endParaRPr sz="1800">
              <a:latin typeface="Calibri"/>
              <a:ea typeface="Calibri"/>
              <a:cs typeface="Calibri"/>
              <a:sym typeface="Calibri"/>
            </a:endParaRPr>
          </a:p>
          <a:p>
            <a:pPr marL="457200" marR="0" lvl="0" indent="548639" algn="l" rtl="0">
              <a:spcBef>
                <a:spcPts val="940"/>
              </a:spcBef>
              <a:spcAft>
                <a:spcPts val="0"/>
              </a:spcAft>
              <a:buNone/>
            </a:pPr>
            <a:r>
              <a:rPr lang="en-US" sz="1800">
                <a:solidFill>
                  <a:srgbClr val="333333"/>
                </a:solidFill>
                <a:latin typeface="Helvetica Neue"/>
                <a:ea typeface="Helvetica Neue"/>
                <a:cs typeface="Helvetica Neue"/>
                <a:sym typeface="Helvetica Neue"/>
              </a:rPr>
              <a:t>(F) when the operator has moved the motor vehicle to the side of or off the public highway and has halted, with or without the motor running, in a location where the vehicle can safely and lawfully remain stationary.</a:t>
            </a:r>
            <a:endParaRPr sz="1800">
              <a:latin typeface="Calibri"/>
              <a:ea typeface="Calibri"/>
              <a:cs typeface="Calibri"/>
              <a:sym typeface="Calibri"/>
            </a:endParaRPr>
          </a:p>
          <a:p>
            <a:pPr marL="457200" marR="0" lvl="0" indent="182880" algn="l" rtl="0">
              <a:spcBef>
                <a:spcPts val="940"/>
              </a:spcBef>
              <a:spcAft>
                <a:spcPts val="0"/>
              </a:spcAft>
              <a:buNone/>
            </a:pPr>
            <a:r>
              <a:rPr lang="en-US" sz="1800">
                <a:solidFill>
                  <a:srgbClr val="333333"/>
                </a:solidFill>
                <a:latin typeface="Helvetica Neue"/>
                <a:ea typeface="Helvetica Neue"/>
                <a:cs typeface="Helvetica Neue"/>
                <a:sym typeface="Helvetica Neue"/>
              </a:rPr>
              <a:t>(c) Penalties.</a:t>
            </a:r>
            <a:endParaRPr sz="1800">
              <a:latin typeface="Calibri"/>
              <a:ea typeface="Calibri"/>
              <a:cs typeface="Calibri"/>
              <a:sym typeface="Calibri"/>
            </a:endParaRPr>
          </a:p>
          <a:p>
            <a:pPr marL="457200" marR="0" lvl="0" indent="365760" algn="l" rtl="0">
              <a:spcBef>
                <a:spcPts val="940"/>
              </a:spcBef>
              <a:spcAft>
                <a:spcPts val="0"/>
              </a:spcAft>
              <a:buNone/>
            </a:pPr>
            <a:r>
              <a:rPr lang="en-US" sz="1800">
                <a:solidFill>
                  <a:srgbClr val="333333"/>
                </a:solidFill>
                <a:latin typeface="Helvetica Neue"/>
                <a:ea typeface="Helvetica Neue"/>
                <a:cs typeface="Helvetica Neue"/>
                <a:sym typeface="Helvetica Neue"/>
              </a:rPr>
              <a:t>(1) An individual who violates this section commits a traffic violation and shall be subject to a civil penalty of not less than $100.00 and not more than $200.00 for a first violation, and of not less than $250.00 and not more than $500.00 for a second or subsequent violation within any two-year period.</a:t>
            </a:r>
            <a:endParaRPr sz="1800">
              <a:latin typeface="Calibri"/>
              <a:ea typeface="Calibri"/>
              <a:cs typeface="Calibri"/>
              <a:sym typeface="Calibri"/>
            </a:endParaRPr>
          </a:p>
          <a:p>
            <a:pPr marL="457200" marR="0" lvl="0" indent="365760" algn="l" rtl="0">
              <a:spcBef>
                <a:spcPts val="940"/>
              </a:spcBef>
              <a:spcAft>
                <a:spcPts val="0"/>
              </a:spcAft>
              <a:buNone/>
            </a:pPr>
            <a:r>
              <a:rPr lang="en-US" sz="1800">
                <a:solidFill>
                  <a:srgbClr val="333333"/>
                </a:solidFill>
                <a:latin typeface="Helvetica Neue"/>
                <a:ea typeface="Helvetica Neue"/>
                <a:cs typeface="Helvetica Neue"/>
                <a:sym typeface="Helvetica Neue"/>
              </a:rPr>
              <a:t>(2) An individual convicted of violating this section while operating within the following areas shall be subject to a civil penalty of not less than $200.00 and not more than $400.00 for a first violation, and of not less than $500.00 and not more than $1,000.00 for a second or subsequent violation within any two-year period and shall have four points assessed against his or her driving record for a first conviction and five points assessed for a second or subsequent conviction:</a:t>
            </a:r>
            <a:endParaRPr sz="1800">
              <a:latin typeface="Calibri"/>
              <a:ea typeface="Calibri"/>
              <a:cs typeface="Calibri"/>
              <a:sym typeface="Calibri"/>
            </a:endParaRPr>
          </a:p>
          <a:p>
            <a:pPr marL="457200" marR="0" lvl="0" indent="548639" algn="l" rtl="0">
              <a:spcBef>
                <a:spcPts val="940"/>
              </a:spcBef>
              <a:spcAft>
                <a:spcPts val="0"/>
              </a:spcAft>
              <a:buNone/>
            </a:pPr>
            <a:r>
              <a:rPr lang="en-US" sz="1800">
                <a:solidFill>
                  <a:srgbClr val="333333"/>
                </a:solidFill>
                <a:latin typeface="Helvetica Neue"/>
                <a:ea typeface="Helvetica Neue"/>
                <a:cs typeface="Helvetica Neue"/>
                <a:sym typeface="Helvetica Neue"/>
              </a:rPr>
              <a:t>(A) a properly designated work zone in which construction, maintenance, or utility personnel are present; or</a:t>
            </a:r>
            <a:endParaRPr sz="1800">
              <a:latin typeface="Calibri"/>
              <a:ea typeface="Calibri"/>
              <a:cs typeface="Calibri"/>
              <a:sym typeface="Calibri"/>
            </a:endParaRPr>
          </a:p>
          <a:p>
            <a:pPr marL="457200" marR="0" lvl="0" indent="548639" algn="l" rtl="0">
              <a:spcBef>
                <a:spcPts val="940"/>
              </a:spcBef>
              <a:spcAft>
                <a:spcPts val="0"/>
              </a:spcAft>
              <a:buNone/>
            </a:pPr>
            <a:r>
              <a:rPr lang="en-US" sz="1800">
                <a:solidFill>
                  <a:srgbClr val="333333"/>
                </a:solidFill>
                <a:latin typeface="Helvetica Neue"/>
                <a:ea typeface="Helvetica Neue"/>
                <a:cs typeface="Helvetica Neue"/>
                <a:sym typeface="Helvetica Neue"/>
              </a:rPr>
              <a:t>(B) a school zone marked with warning signs conforming to the Manual on Uniform Traffic Control Devices.</a:t>
            </a:r>
            <a:endParaRPr sz="1800">
              <a:latin typeface="Calibri"/>
              <a:ea typeface="Calibri"/>
              <a:cs typeface="Calibri"/>
              <a:sym typeface="Calibri"/>
            </a:endParaRPr>
          </a:p>
          <a:p>
            <a:pPr marL="457200" marR="0" lvl="0" indent="365760" algn="l" rtl="0">
              <a:spcBef>
                <a:spcPts val="940"/>
              </a:spcBef>
              <a:spcAft>
                <a:spcPts val="0"/>
              </a:spcAft>
              <a:buNone/>
            </a:pPr>
            <a:r>
              <a:rPr lang="en-US" sz="1800">
                <a:solidFill>
                  <a:srgbClr val="333333"/>
                </a:solidFill>
                <a:latin typeface="Helvetica Neue"/>
                <a:ea typeface="Helvetica Neue"/>
                <a:cs typeface="Helvetica Neue"/>
                <a:sym typeface="Helvetica Neue"/>
              </a:rPr>
              <a:t>(3) An individual convicted of violating this section outside the areas designated in subdivision (2) of this subsection shall have two points assessed against his or her driving record.</a:t>
            </a:r>
            <a:endParaRPr sz="1800">
              <a:latin typeface="Calibri"/>
              <a:ea typeface="Calibri"/>
              <a:cs typeface="Calibri"/>
              <a:sym typeface="Calibri"/>
            </a:endParaRPr>
          </a:p>
          <a:p>
            <a:pPr marL="457200" marR="0" lvl="0" indent="182880" algn="l" rtl="0">
              <a:spcBef>
                <a:spcPts val="940"/>
              </a:spcBef>
              <a:spcAft>
                <a:spcPts val="0"/>
              </a:spcAft>
              <a:buNone/>
            </a:pPr>
            <a:r>
              <a:rPr lang="en-US" sz="1800">
                <a:solidFill>
                  <a:srgbClr val="333333"/>
                </a:solidFill>
                <a:latin typeface="Helvetica Neue"/>
                <a:ea typeface="Helvetica Neue"/>
                <a:cs typeface="Helvetica Neue"/>
                <a:sym typeface="Helvetica Neue"/>
              </a:rPr>
              <a:t>(d) Commercial motor vehicles.</a:t>
            </a:r>
            <a:endParaRPr sz="1800">
              <a:latin typeface="Calibri"/>
              <a:ea typeface="Calibri"/>
              <a:cs typeface="Calibri"/>
              <a:sym typeface="Calibri"/>
            </a:endParaRPr>
          </a:p>
          <a:p>
            <a:pPr marL="457200" marR="0" lvl="0" indent="365760" algn="l" rtl="0">
              <a:spcBef>
                <a:spcPts val="940"/>
              </a:spcBef>
              <a:spcAft>
                <a:spcPts val="0"/>
              </a:spcAft>
              <a:buNone/>
            </a:pPr>
            <a:r>
              <a:rPr lang="en-US" sz="1800">
                <a:solidFill>
                  <a:srgbClr val="333333"/>
                </a:solidFill>
                <a:latin typeface="Helvetica Neue"/>
                <a:ea typeface="Helvetica Neue"/>
                <a:cs typeface="Helvetica Neue"/>
                <a:sym typeface="Helvetica Neue"/>
              </a:rPr>
              <a:t>(1) Operators of commercial motor vehicles shall be governed by the provisions of chapter 39 of this title (Commercial Driver’s License Act) instead of the provisions of this chapter with respect to the handheld use of mobile telephones and texting while operating a commercial motor vehicle.</a:t>
            </a:r>
            <a:endParaRPr sz="1800">
              <a:latin typeface="Calibri"/>
              <a:ea typeface="Calibri"/>
              <a:cs typeface="Calibri"/>
              <a:sym typeface="Calibri"/>
            </a:endParaRPr>
          </a:p>
          <a:p>
            <a:pPr marL="457200" marR="0" lvl="0" indent="365760" algn="l" rtl="0">
              <a:spcBef>
                <a:spcPts val="940"/>
              </a:spcBef>
              <a:spcAft>
                <a:spcPts val="0"/>
              </a:spcAft>
              <a:buNone/>
            </a:pPr>
            <a:r>
              <a:rPr lang="en-US" sz="1800">
                <a:solidFill>
                  <a:srgbClr val="333333"/>
                </a:solidFill>
                <a:latin typeface="Helvetica Neue"/>
                <a:ea typeface="Helvetica Neue"/>
                <a:cs typeface="Helvetica Neue"/>
                <a:sym typeface="Helvetica Neue"/>
              </a:rPr>
              <a:t>(2) An individual shall not be issued more than one complaint for any violation of this section, section 1095a of this title (junior operator use of portable electronic devices), or section 1099 of this title (texting prohibited) that arises from the same incident.</a:t>
            </a:r>
            <a:endParaRPr sz="1800">
              <a:latin typeface="Calibri"/>
              <a:ea typeface="Calibri"/>
              <a:cs typeface="Calibri"/>
              <a:sym typeface="Calibri"/>
            </a:endParaRPr>
          </a:p>
          <a:p>
            <a:pPr marL="0" marR="0" lvl="0" indent="0" algn="l" rtl="0">
              <a:spcBef>
                <a:spcPts val="940"/>
              </a:spcBef>
              <a:spcAft>
                <a:spcPts val="0"/>
              </a:spcAft>
              <a:buNone/>
            </a:pPr>
            <a:r>
              <a:rPr lang="en-US" sz="1800">
                <a:solidFill>
                  <a:srgbClr val="000080"/>
                </a:solidFill>
                <a:latin typeface="Calibri"/>
                <a:ea typeface="Calibri"/>
                <a:cs typeface="Calibri"/>
                <a:sym typeface="Calibri"/>
              </a:rPr>
              <a:t> </a:t>
            </a:r>
            <a:endParaRPr sz="1800">
              <a:latin typeface="Calibri"/>
              <a:ea typeface="Calibri"/>
              <a:cs typeface="Calibri"/>
              <a:sym typeface="Calibri"/>
            </a:endParaRPr>
          </a:p>
          <a:p>
            <a:pPr marL="0" marR="0" lvl="0" indent="0" algn="l" rtl="0">
              <a:spcBef>
                <a:spcPts val="0"/>
              </a:spcBef>
              <a:spcAft>
                <a:spcPts val="0"/>
              </a:spcAft>
              <a:buNone/>
            </a:pPr>
            <a:r>
              <a:rPr lang="en-US" sz="1800" b="1">
                <a:solidFill>
                  <a:srgbClr val="333333"/>
                </a:solidFill>
                <a:latin typeface="Helvetica Neue"/>
                <a:ea typeface="Helvetica Neue"/>
                <a:cs typeface="Helvetica Neue"/>
                <a:sym typeface="Helvetica Neue"/>
              </a:rPr>
              <a:t>§ 1099. Texting prohibited</a:t>
            </a:r>
            <a:endParaRPr sz="1800">
              <a:latin typeface="Calibri"/>
              <a:ea typeface="Calibri"/>
              <a:cs typeface="Calibri"/>
              <a:sym typeface="Calibri"/>
            </a:endParaRPr>
          </a:p>
          <a:p>
            <a:pPr marL="0" marR="0" lvl="0" indent="182880" algn="l" rtl="0">
              <a:spcBef>
                <a:spcPts val="940"/>
              </a:spcBef>
              <a:spcAft>
                <a:spcPts val="0"/>
              </a:spcAft>
              <a:buNone/>
            </a:pPr>
            <a:r>
              <a:rPr lang="en-US" sz="1800">
                <a:solidFill>
                  <a:srgbClr val="333333"/>
                </a:solidFill>
                <a:latin typeface="Helvetica Neue"/>
                <a:ea typeface="Helvetica Neue"/>
                <a:cs typeface="Helvetica Neue"/>
                <a:sym typeface="Helvetica Neue"/>
              </a:rPr>
              <a:t>(a) As used in this section, “texting” means the reading or the manual composing or sending of electronic communications, including text messages, instant messages, or e-mails, using a portable electronic device as defined in subdivision 4(82) of this title. Use of a global positioning or navigation system shall be governed by section 1095b of this title.</a:t>
            </a:r>
            <a:endParaRPr sz="1800">
              <a:latin typeface="Calibri"/>
              <a:ea typeface="Calibri"/>
              <a:cs typeface="Calibri"/>
              <a:sym typeface="Calibri"/>
            </a:endParaRPr>
          </a:p>
          <a:p>
            <a:pPr marL="0" marR="0" lvl="0" indent="182880" algn="l" rtl="0">
              <a:spcBef>
                <a:spcPts val="940"/>
              </a:spcBef>
              <a:spcAft>
                <a:spcPts val="0"/>
              </a:spcAft>
              <a:buNone/>
            </a:pPr>
            <a:r>
              <a:rPr lang="en-US" sz="1800">
                <a:solidFill>
                  <a:srgbClr val="333333"/>
                </a:solidFill>
                <a:latin typeface="Helvetica Neue"/>
                <a:ea typeface="Helvetica Neue"/>
                <a:cs typeface="Helvetica Neue"/>
                <a:sym typeface="Helvetica Neue"/>
              </a:rPr>
              <a:t>(b)(1) An individual shall not engage in texting while operating a moving motor vehicle in a place open temporarily or permanently to public or general circulation of vehicles.</a:t>
            </a:r>
            <a:endParaRPr sz="1800">
              <a:latin typeface="Calibri"/>
              <a:ea typeface="Calibri"/>
              <a:cs typeface="Calibri"/>
              <a:sym typeface="Calibri"/>
            </a:endParaRPr>
          </a:p>
          <a:p>
            <a:pPr marL="0" marR="0" lvl="0" indent="365760" algn="l" rtl="0">
              <a:spcBef>
                <a:spcPts val="940"/>
              </a:spcBef>
              <a:spcAft>
                <a:spcPts val="0"/>
              </a:spcAft>
              <a:buNone/>
            </a:pPr>
            <a:r>
              <a:rPr lang="en-US" sz="1800">
                <a:solidFill>
                  <a:srgbClr val="333333"/>
                </a:solidFill>
                <a:latin typeface="Helvetica Neue"/>
                <a:ea typeface="Helvetica Neue"/>
                <a:cs typeface="Helvetica Neue"/>
                <a:sym typeface="Helvetica Neue"/>
              </a:rPr>
              <a:t>(2) In addition, an individual shall not engage in texting while operating a motor vehicle on a public highway in Vermont, including while the vehicle is stationary, unless otherwise provided under this section. As used in this subdivision (b)(2):</a:t>
            </a:r>
            <a:endParaRPr sz="1800">
              <a:latin typeface="Calibri"/>
              <a:ea typeface="Calibri"/>
              <a:cs typeface="Calibri"/>
              <a:sym typeface="Calibri"/>
            </a:endParaRPr>
          </a:p>
          <a:p>
            <a:pPr marL="0" marR="0" lvl="0" indent="548640" algn="l" rtl="0">
              <a:spcBef>
                <a:spcPts val="940"/>
              </a:spcBef>
              <a:spcAft>
                <a:spcPts val="0"/>
              </a:spcAft>
              <a:buNone/>
            </a:pPr>
            <a:r>
              <a:rPr lang="en-US" sz="1800">
                <a:solidFill>
                  <a:srgbClr val="333333"/>
                </a:solidFill>
                <a:latin typeface="Helvetica Neue"/>
                <a:ea typeface="Helvetica Neue"/>
                <a:cs typeface="Helvetica Neue"/>
                <a:sym typeface="Helvetica Neue"/>
              </a:rPr>
              <a:t>(A) “Public highway” means a State or municipal highway as defined in 19 V.S.A. § 1(12).</a:t>
            </a:r>
            <a:endParaRPr sz="1800">
              <a:latin typeface="Calibri"/>
              <a:ea typeface="Calibri"/>
              <a:cs typeface="Calibri"/>
              <a:sym typeface="Calibri"/>
            </a:endParaRPr>
          </a:p>
          <a:p>
            <a:pPr marL="0" marR="0" lvl="0" indent="548640" algn="l" rtl="0">
              <a:spcBef>
                <a:spcPts val="940"/>
              </a:spcBef>
              <a:spcAft>
                <a:spcPts val="0"/>
              </a:spcAft>
              <a:buNone/>
            </a:pPr>
            <a:r>
              <a:rPr lang="en-US" sz="1800">
                <a:solidFill>
                  <a:srgbClr val="333333"/>
                </a:solidFill>
                <a:latin typeface="Helvetica Neue"/>
                <a:ea typeface="Helvetica Neue"/>
                <a:cs typeface="Helvetica Neue"/>
                <a:sym typeface="Helvetica Neue"/>
              </a:rPr>
              <a:t>(B) “Operating” means operating a motor vehicle on a public highway, including while temporarily stationary because of traffic, a traffic control device, or other temporary delays. “Operating” does not include operating a motor vehicle with or without the motor running when the operator has moved the vehicle to the side of or off the public highway and has halted in a location where the vehicle can safely and lawfully remain stationary.</a:t>
            </a:r>
            <a:endParaRPr sz="1800">
              <a:latin typeface="Calibri"/>
              <a:ea typeface="Calibri"/>
              <a:cs typeface="Calibri"/>
              <a:sym typeface="Calibri"/>
            </a:endParaRPr>
          </a:p>
          <a:p>
            <a:pPr marL="0" marR="0" lvl="0" indent="182880" algn="l" rtl="0">
              <a:spcBef>
                <a:spcPts val="940"/>
              </a:spcBef>
              <a:spcAft>
                <a:spcPts val="0"/>
              </a:spcAft>
              <a:buNone/>
            </a:pPr>
            <a:r>
              <a:rPr lang="en-US" sz="1800">
                <a:solidFill>
                  <a:srgbClr val="333333"/>
                </a:solidFill>
                <a:latin typeface="Helvetica Neue"/>
                <a:ea typeface="Helvetica Neue"/>
                <a:cs typeface="Helvetica Neue"/>
                <a:sym typeface="Helvetica Neue"/>
              </a:rPr>
              <a:t>(c)(1) An individual who violates this section commits a traffic violation as defined in section 2302 of this title and shall be subject to a civil penalty of not less than $100.00 and not more than $200.00 for a first violation, and of not less than $250.00 and not more than $500.00 for a second or subsequent violation within any two-year period.</a:t>
            </a:r>
            <a:endParaRPr sz="1800">
              <a:latin typeface="Calibri"/>
              <a:ea typeface="Calibri"/>
              <a:cs typeface="Calibri"/>
              <a:sym typeface="Calibri"/>
            </a:endParaRPr>
          </a:p>
          <a:p>
            <a:pPr marL="0" marR="0" lvl="0" indent="365760" algn="l" rtl="0">
              <a:spcBef>
                <a:spcPts val="940"/>
              </a:spcBef>
              <a:spcAft>
                <a:spcPts val="0"/>
              </a:spcAft>
              <a:buNone/>
            </a:pPr>
            <a:r>
              <a:rPr lang="en-US" sz="1800">
                <a:solidFill>
                  <a:srgbClr val="333333"/>
                </a:solidFill>
                <a:latin typeface="Helvetica Neue"/>
                <a:ea typeface="Helvetica Neue"/>
                <a:cs typeface="Helvetica Neue"/>
                <a:sym typeface="Helvetica Neue"/>
              </a:rPr>
              <a:t>(2) An individual convicted of violating this section while operating within the following areas shall be subject to a civil penalty of not less than $200.00 and not more than $400.00 for a first violation, and of not less than $500.00 and not more than $1,000.00 for a second or subsequent violation within any two-year period and shall have four points assessed against his or her driving record for a first conviction and five points assessed for a second or subsequent conviction:</a:t>
            </a:r>
            <a:endParaRPr sz="1800">
              <a:latin typeface="Calibri"/>
              <a:ea typeface="Calibri"/>
              <a:cs typeface="Calibri"/>
              <a:sym typeface="Calibri"/>
            </a:endParaRPr>
          </a:p>
          <a:p>
            <a:pPr marL="0" marR="0" lvl="0" indent="548640" algn="l" rtl="0">
              <a:spcBef>
                <a:spcPts val="940"/>
              </a:spcBef>
              <a:spcAft>
                <a:spcPts val="0"/>
              </a:spcAft>
              <a:buNone/>
            </a:pPr>
            <a:r>
              <a:rPr lang="en-US" sz="1800">
                <a:solidFill>
                  <a:srgbClr val="333333"/>
                </a:solidFill>
                <a:latin typeface="Helvetica Neue"/>
                <a:ea typeface="Helvetica Neue"/>
                <a:cs typeface="Helvetica Neue"/>
                <a:sym typeface="Helvetica Neue"/>
              </a:rPr>
              <a:t>(A) a properly designated work zone in which construction, maintenance, or utility personnel are present; or</a:t>
            </a:r>
            <a:endParaRPr sz="1800">
              <a:latin typeface="Calibri"/>
              <a:ea typeface="Calibri"/>
              <a:cs typeface="Calibri"/>
              <a:sym typeface="Calibri"/>
            </a:endParaRPr>
          </a:p>
          <a:p>
            <a:pPr marL="0" marR="0" lvl="0" indent="548640" algn="l" rtl="0">
              <a:spcBef>
                <a:spcPts val="940"/>
              </a:spcBef>
              <a:spcAft>
                <a:spcPts val="0"/>
              </a:spcAft>
              <a:buNone/>
            </a:pPr>
            <a:r>
              <a:rPr lang="en-US" sz="1800">
                <a:solidFill>
                  <a:srgbClr val="333333"/>
                </a:solidFill>
                <a:latin typeface="Helvetica Neue"/>
                <a:ea typeface="Helvetica Neue"/>
                <a:cs typeface="Helvetica Neue"/>
                <a:sym typeface="Helvetica Neue"/>
              </a:rPr>
              <a:t>(B) a school zone marked with warning signs conforming to the Manual on Uniform Traffic Control Devices.</a:t>
            </a:r>
            <a:endParaRPr sz="1800">
              <a:latin typeface="Calibri"/>
              <a:ea typeface="Calibri"/>
              <a:cs typeface="Calibri"/>
              <a:sym typeface="Calibri"/>
            </a:endParaRPr>
          </a:p>
          <a:p>
            <a:pPr marL="0" marR="0" lvl="0" indent="365760" algn="l" rtl="0">
              <a:spcBef>
                <a:spcPts val="940"/>
              </a:spcBef>
              <a:spcAft>
                <a:spcPts val="0"/>
              </a:spcAft>
              <a:buNone/>
            </a:pPr>
            <a:r>
              <a:rPr lang="en-US" sz="1800">
                <a:solidFill>
                  <a:srgbClr val="333333"/>
                </a:solidFill>
                <a:latin typeface="Helvetica Neue"/>
                <a:ea typeface="Helvetica Neue"/>
                <a:cs typeface="Helvetica Neue"/>
                <a:sym typeface="Helvetica Neue"/>
              </a:rPr>
              <a:t>(3) An individual convicted of violating this section outside the areas designated in subdivision (2) of this subsection shall have two points assessed against his or her driving record. (</a:t>
            </a:r>
            <a:endParaRPr sz="1800">
              <a:latin typeface="Calibri"/>
              <a:ea typeface="Calibri"/>
              <a:cs typeface="Calibri"/>
              <a:sym typeface="Calibri"/>
            </a:endParaRPr>
          </a:p>
          <a:p>
            <a:pPr marL="0" marR="0" lvl="0" indent="0" algn="l" rtl="0">
              <a:spcBef>
                <a:spcPts val="940"/>
              </a:spcBef>
              <a:spcAft>
                <a:spcPts val="0"/>
              </a:spcAft>
              <a:buNone/>
            </a:pPr>
            <a:r>
              <a:rPr lang="en-US" sz="1800">
                <a:solidFill>
                  <a:srgbClr val="000080"/>
                </a:solidFill>
                <a:latin typeface="Calibri"/>
                <a:ea typeface="Calibri"/>
                <a:cs typeface="Calibri"/>
                <a:sym typeface="Calibri"/>
              </a:rPr>
              <a:t> </a:t>
            </a:r>
            <a:endParaRPr sz="1800">
              <a:latin typeface="Calibri"/>
              <a:ea typeface="Calibri"/>
              <a:cs typeface="Calibri"/>
              <a:sym typeface="Calibri"/>
            </a:endParaRPr>
          </a:p>
          <a:p>
            <a:pPr marL="0" lvl="0" indent="0" algn="l" rtl="0">
              <a:spcBef>
                <a:spcPts val="0"/>
              </a:spcBef>
              <a:spcAft>
                <a:spcPts val="0"/>
              </a:spcAft>
              <a:buNone/>
            </a:pPr>
            <a:endParaRPr/>
          </a:p>
        </p:txBody>
      </p:sp>
      <p:sp>
        <p:nvSpPr>
          <p:cNvPr id="374" name="Google Shape;37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(Illegal) </a:t>
            </a:r>
            <a:endParaRPr/>
          </a:p>
        </p:txBody>
      </p:sp>
      <p:sp>
        <p:nvSpPr>
          <p:cNvPr id="384" name="Google Shape;38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(Legal)</a:t>
            </a:r>
            <a:endParaRPr/>
          </a:p>
        </p:txBody>
      </p:sp>
      <p:sp>
        <p:nvSpPr>
          <p:cNvPr id="394" name="Google Shape;39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(Illegal)</a:t>
            </a:r>
            <a:endParaRPr/>
          </a:p>
        </p:txBody>
      </p:sp>
      <p:sp>
        <p:nvSpPr>
          <p:cNvPr id="404" name="Google Shape;40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(Illegal) </a:t>
            </a:r>
            <a:endParaRPr/>
          </a:p>
        </p:txBody>
      </p:sp>
      <p:sp>
        <p:nvSpPr>
          <p:cNvPr id="414" name="Google Shape;41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(Legal) </a:t>
            </a:r>
            <a:endParaRPr/>
          </a:p>
        </p:txBody>
      </p:sp>
      <p:sp>
        <p:nvSpPr>
          <p:cNvPr id="424" name="Google Shape;42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We previously discussed the 3 types of distractions. In this activity, Name that Distraction, I/we are going to show you 5 photos and we want you to state what type of distraction it is. </a:t>
            </a:r>
            <a:endParaRPr/>
          </a:p>
          <a:p>
            <a:pPr marL="0" lvl="0" indent="0" algn="l" rtl="0">
              <a:spcBef>
                <a:spcPts val="0"/>
              </a:spcBef>
              <a:spcAft>
                <a:spcPts val="0"/>
              </a:spcAft>
              <a:buNone/>
            </a:pPr>
            <a:endParaRPr/>
          </a:p>
        </p:txBody>
      </p:sp>
      <p:sp>
        <p:nvSpPr>
          <p:cNvPr id="439" name="Google Shape;43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Holding a phone, looking at phone, holding hot drink, sitting close to the steering wheel as airbag will cause injuries when sitting too close.</a:t>
            </a:r>
            <a:endParaRPr/>
          </a:p>
        </p:txBody>
      </p:sp>
      <p:sp>
        <p:nvSpPr>
          <p:cNvPr id="458" name="Google Shape;45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Driver’s attention is away from the road</a:t>
            </a:r>
            <a:endParaRPr/>
          </a:p>
        </p:txBody>
      </p:sp>
      <p:sp>
        <p:nvSpPr>
          <p:cNvPr id="469" name="Google Shape;46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Eyes are not on the road, hands are not on the wheel, and attention are way from driving</a:t>
            </a:r>
            <a:endParaRPr/>
          </a:p>
        </p:txBody>
      </p:sp>
      <p:sp>
        <p:nvSpPr>
          <p:cNvPr id="488" name="Google Shape;48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Hand is not on the wheel and eyes and attention on not on the road, and not wearing a seatbelt</a:t>
            </a:r>
            <a:endParaRPr/>
          </a:p>
        </p:txBody>
      </p:sp>
      <p:sp>
        <p:nvSpPr>
          <p:cNvPr id="507" name="Google Shape;50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 one is wearing a seatbelt putting them at risk of being ejected from the car should they press on the breaks abruptly or crash.  The more people in the car the greater the distractions.  The driver’s eyes are looking at the phone.</a:t>
            </a:r>
            <a:endParaRPr/>
          </a:p>
        </p:txBody>
      </p:sp>
      <p:sp>
        <p:nvSpPr>
          <p:cNvPr id="526" name="Google Shape;526;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driver is not wearing a seatbelt.  The driver is not paying attention or looking at the road.</a:t>
            </a:r>
            <a:endParaRPr/>
          </a:p>
        </p:txBody>
      </p:sp>
      <p:sp>
        <p:nvSpPr>
          <p:cNvPr id="545" name="Google Shape;54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u="none" strike="noStrike">
                <a:solidFill>
                  <a:schemeClr val="dk1"/>
                </a:solidFill>
                <a:latin typeface="Calibri"/>
                <a:ea typeface="Calibri"/>
                <a:cs typeface="Calibri"/>
                <a:sym typeface="Calibri"/>
              </a:rPr>
              <a:t>Confirmation bias is a cognitive shortcut that can lead to wrong conclusions. Its a self fulfilling prophecy that overlooks incidences that don’t play into the narrative you want. Like you ignore the near misses, the times the car crossed the center line while distracted. You only remember that nothing bad actually happened. </a:t>
            </a:r>
            <a:endParaRPr u="none">
              <a:solidFill>
                <a:schemeClr val="dk1"/>
              </a:solidFill>
            </a:endParaRPr>
          </a:p>
        </p:txBody>
      </p:sp>
      <p:sp>
        <p:nvSpPr>
          <p:cNvPr id="628" name="Google Shape;628;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8" name="Google Shape;63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See something </a:t>
            </a:r>
            <a:endParaRPr/>
          </a:p>
          <a:p>
            <a:pPr marL="0" lvl="0" indent="0" algn="l" rtl="0">
              <a:spcBef>
                <a:spcPts val="0"/>
              </a:spcBef>
              <a:spcAft>
                <a:spcPts val="0"/>
              </a:spcAft>
              <a:buNone/>
            </a:pPr>
            <a:r>
              <a:rPr lang="en-US"/>
              <a:t>Say Something (I statements)</a:t>
            </a:r>
            <a:endParaRPr/>
          </a:p>
          <a:p>
            <a:pPr marL="0" lvl="0" indent="0" algn="l" rtl="0">
              <a:spcBef>
                <a:spcPts val="0"/>
              </a:spcBef>
              <a:spcAft>
                <a:spcPts val="0"/>
              </a:spcAft>
              <a:buNone/>
            </a:pPr>
            <a:r>
              <a:rPr lang="en-US"/>
              <a:t>Make a plan</a:t>
            </a:r>
            <a:endParaRPr/>
          </a:p>
        </p:txBody>
      </p:sp>
      <p:sp>
        <p:nvSpPr>
          <p:cNvPr id="648" name="Google Shape;648;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See something </a:t>
            </a:r>
            <a:endParaRPr/>
          </a:p>
          <a:p>
            <a:pPr marL="0" lvl="0" indent="0" algn="l" rtl="0">
              <a:spcBef>
                <a:spcPts val="0"/>
              </a:spcBef>
              <a:spcAft>
                <a:spcPts val="0"/>
              </a:spcAft>
              <a:buNone/>
            </a:pPr>
            <a:r>
              <a:rPr lang="en-US"/>
              <a:t>Say Something (I statements)</a:t>
            </a:r>
            <a:endParaRPr/>
          </a:p>
          <a:p>
            <a:pPr marL="0" lvl="0" indent="0" algn="l" rtl="0">
              <a:spcBef>
                <a:spcPts val="0"/>
              </a:spcBef>
              <a:spcAft>
                <a:spcPts val="0"/>
              </a:spcAft>
              <a:buNone/>
            </a:pPr>
            <a:r>
              <a:rPr lang="en-US"/>
              <a:t>Make a plan</a:t>
            </a:r>
            <a:endParaRPr/>
          </a:p>
        </p:txBody>
      </p:sp>
      <p:sp>
        <p:nvSpPr>
          <p:cNvPr id="663" name="Google Shape;663;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Possibly changing the word “diverts” to redirects and adding in a sentence for focusing. </a:t>
            </a:r>
            <a:endParaRPr/>
          </a:p>
        </p:txBody>
      </p:sp>
      <p:sp>
        <p:nvSpPr>
          <p:cNvPr id="137" name="Google Shape;13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3700093a48d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g3700093a48d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See something </a:t>
            </a:r>
            <a:endParaRPr/>
          </a:p>
          <a:p>
            <a:pPr marL="0" lvl="0" indent="0" algn="l" rtl="0">
              <a:spcBef>
                <a:spcPts val="0"/>
              </a:spcBef>
              <a:spcAft>
                <a:spcPts val="0"/>
              </a:spcAft>
              <a:buNone/>
            </a:pPr>
            <a:r>
              <a:rPr lang="en-US"/>
              <a:t>Say Something (I statements)</a:t>
            </a:r>
            <a:endParaRPr/>
          </a:p>
          <a:p>
            <a:pPr marL="0" lvl="0" indent="0" algn="l" rtl="0">
              <a:spcBef>
                <a:spcPts val="0"/>
              </a:spcBef>
              <a:spcAft>
                <a:spcPts val="0"/>
              </a:spcAft>
              <a:buNone/>
            </a:pPr>
            <a:r>
              <a:rPr lang="en-US"/>
              <a:t>Make a plan</a:t>
            </a:r>
            <a:endParaRPr/>
          </a:p>
        </p:txBody>
      </p:sp>
      <p:sp>
        <p:nvSpPr>
          <p:cNvPr id="678" name="Google Shape;678;g3700093a48d_0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3700093a48d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g3700093a48d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See something </a:t>
            </a:r>
            <a:endParaRPr/>
          </a:p>
          <a:p>
            <a:pPr marL="0" lvl="0" indent="0" algn="l" rtl="0">
              <a:spcBef>
                <a:spcPts val="0"/>
              </a:spcBef>
              <a:spcAft>
                <a:spcPts val="0"/>
              </a:spcAft>
              <a:buNone/>
            </a:pPr>
            <a:r>
              <a:rPr lang="en-US"/>
              <a:t>Say Something (I statements)</a:t>
            </a:r>
            <a:endParaRPr/>
          </a:p>
          <a:p>
            <a:pPr marL="0" lvl="0" indent="0" algn="l" rtl="0">
              <a:spcBef>
                <a:spcPts val="0"/>
              </a:spcBef>
              <a:spcAft>
                <a:spcPts val="0"/>
              </a:spcAft>
              <a:buNone/>
            </a:pPr>
            <a:r>
              <a:rPr lang="en-US"/>
              <a:t>Make a plan</a:t>
            </a:r>
            <a:endParaRPr/>
          </a:p>
        </p:txBody>
      </p:sp>
      <p:sp>
        <p:nvSpPr>
          <p:cNvPr id="693" name="Google Shape;693;g3700093a48d_0_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Make a template that they can fill out </a:t>
            </a:r>
            <a:endParaRPr/>
          </a:p>
        </p:txBody>
      </p:sp>
      <p:sp>
        <p:nvSpPr>
          <p:cNvPr id="708" name="Google Shape;708;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3700093a48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3700093a48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g3700093a48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White board activity: Identify a specific distraction</a:t>
            </a:r>
            <a:endParaRPr/>
          </a:p>
          <a:p>
            <a:pPr marL="0" lvl="0" indent="0" algn="l" rtl="0">
              <a:spcBef>
                <a:spcPts val="0"/>
              </a:spcBef>
              <a:spcAft>
                <a:spcPts val="0"/>
              </a:spcAft>
              <a:buNone/>
            </a:pPr>
            <a:endParaRPr/>
          </a:p>
          <a:p>
            <a:pPr marL="0" lvl="0" indent="0" algn="l" rtl="0">
              <a:spcBef>
                <a:spcPts val="0"/>
              </a:spcBef>
              <a:spcAft>
                <a:spcPts val="0"/>
              </a:spcAft>
              <a:buNone/>
            </a:pPr>
            <a:r>
              <a:rPr lang="en-US"/>
              <a:t>In-person: Please use the post it notes and put one distraction you see while in a car. You can place as many distractions on the white board as you can. </a:t>
            </a:r>
            <a:endParaRPr/>
          </a:p>
          <a:p>
            <a:pPr marL="0" lvl="0" indent="0" algn="l" rtl="0">
              <a:spcBef>
                <a:spcPts val="0"/>
              </a:spcBef>
              <a:spcAft>
                <a:spcPts val="0"/>
              </a:spcAft>
              <a:buNone/>
            </a:pPr>
            <a:r>
              <a:rPr lang="en-US"/>
              <a:t>Online: Please use the chat to list one distraction you see while in a car</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Presentation notes: acknowledge the list of distractions that our peers are seeing. And add what you think is missing while discussing the list. </a:t>
            </a:r>
            <a:endParaRPr/>
          </a:p>
          <a:p>
            <a:pPr marL="0" lvl="0" indent="0" algn="l" rtl="0">
              <a:spcBef>
                <a:spcPts val="0"/>
              </a:spcBef>
              <a:spcAft>
                <a:spcPts val="0"/>
              </a:spcAft>
              <a:buNone/>
            </a:pPr>
            <a:r>
              <a:rPr lang="en-US"/>
              <a:t>Activity Slide-Place Activity Title Here. </a:t>
            </a:r>
            <a:endParaRPr/>
          </a:p>
          <a:p>
            <a:pPr marL="0" lvl="0" indent="0" algn="l" rtl="0">
              <a:spcBef>
                <a:spcPts val="0"/>
              </a:spcBef>
              <a:spcAft>
                <a:spcPts val="0"/>
              </a:spcAft>
              <a:buNone/>
            </a:pPr>
            <a:endParaRPr/>
          </a:p>
          <a:p>
            <a:pPr marL="0" lvl="0" indent="0" algn="l" rtl="0">
              <a:spcBef>
                <a:spcPts val="0"/>
              </a:spcBef>
              <a:spcAft>
                <a:spcPts val="0"/>
              </a:spcAft>
              <a:buNone/>
            </a:pPr>
            <a:r>
              <a:rPr lang="en-US"/>
              <a:t>Example: White Board Activity. </a:t>
            </a:r>
            <a:endParaRPr/>
          </a:p>
          <a:p>
            <a:pPr marL="0" lvl="0" indent="0" algn="l" rtl="0">
              <a:spcBef>
                <a:spcPts val="0"/>
              </a:spcBef>
              <a:spcAft>
                <a:spcPts val="0"/>
              </a:spcAft>
              <a:buNone/>
            </a:pPr>
            <a:r>
              <a:rPr lang="en-US"/>
              <a:t>In-person: Have your peers and/or parents/caregivers use post-it notes and put one distraction they see on the post it note and place it on the classroom white board or surface where everyone can see. If supplies (white board markers) are available you could also have the students and/or parents/caregivers write the distractions on the white board.</a:t>
            </a:r>
            <a:endParaRPr/>
          </a:p>
          <a:p>
            <a:pPr marL="0" lvl="0" indent="0" algn="l" rtl="0">
              <a:spcBef>
                <a:spcPts val="0"/>
              </a:spcBef>
              <a:spcAft>
                <a:spcPts val="0"/>
              </a:spcAft>
              <a:buNone/>
            </a:pPr>
            <a:endParaRPr/>
          </a:p>
          <a:p>
            <a:pPr marL="0" lvl="0" indent="0" algn="l" rtl="0">
              <a:spcBef>
                <a:spcPts val="0"/>
              </a:spcBef>
              <a:spcAft>
                <a:spcPts val="0"/>
              </a:spcAft>
              <a:buNone/>
            </a:pPr>
            <a:r>
              <a:rPr lang="en-US"/>
              <a:t>Online: Use the chat to have everyone list one distraction they see while in a car. </a:t>
            </a:r>
            <a:endParaRPr/>
          </a:p>
          <a:p>
            <a:pPr marL="0" lvl="0" indent="0" algn="l" rtl="0">
              <a:spcBef>
                <a:spcPts val="0"/>
              </a:spcBef>
              <a:spcAft>
                <a:spcPts val="0"/>
              </a:spcAft>
              <a:buNone/>
            </a:pPr>
            <a:endParaRPr/>
          </a:p>
          <a:p>
            <a:pPr marL="0" lvl="0" indent="0" algn="l" rtl="0">
              <a:spcBef>
                <a:spcPts val="0"/>
              </a:spcBef>
              <a:spcAft>
                <a:spcPts val="0"/>
              </a:spcAft>
              <a:buNone/>
            </a:pPr>
            <a:r>
              <a:rPr lang="en-US"/>
              <a:t>For more activity ideas please the module listed as</a:t>
            </a:r>
            <a:endParaRPr/>
          </a:p>
          <a:p>
            <a:pPr marL="0" lvl="0" indent="0" algn="l" rtl="0">
              <a:spcBef>
                <a:spcPts val="0"/>
              </a:spcBef>
              <a:spcAft>
                <a:spcPts val="0"/>
              </a:spcAft>
              <a:buNone/>
            </a:pPr>
            <a:r>
              <a:rPr lang="en-US" i="1"/>
              <a:t>AAA Peer to Peer Activities Sheet</a:t>
            </a:r>
            <a:endParaRPr/>
          </a:p>
          <a:p>
            <a:pPr marL="0" lvl="0" indent="0" algn="l" rtl="0">
              <a:spcBef>
                <a:spcPts val="0"/>
              </a:spcBef>
              <a:spcAft>
                <a:spcPts val="0"/>
              </a:spcAft>
              <a:buNone/>
            </a:pPr>
            <a:endParaRPr/>
          </a:p>
        </p:txBody>
      </p:sp>
      <p:sp>
        <p:nvSpPr>
          <p:cNvPr id="148" name="Google Shape;14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Take a moment to Discuss and share stories.</a:t>
            </a:r>
            <a:endParaRPr/>
          </a:p>
        </p:txBody>
      </p:sp>
      <p:sp>
        <p:nvSpPr>
          <p:cNvPr id="180" name="Google Shape;18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
        <p:cNvGrpSpPr/>
        <p:nvPr/>
      </p:nvGrpSpPr>
      <p:grpSpPr>
        <a:xfrm>
          <a:off x="0" y="0"/>
          <a:ext cx="0" cy="0"/>
          <a:chOff x="0" y="0"/>
          <a:chExt cx="0" cy="0"/>
        </a:xfrm>
      </p:grpSpPr>
      <p:sp>
        <p:nvSpPr>
          <p:cNvPr id="37" name="Google Shape;37;p6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9" name="Google Shape;39;p6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 name="Google Shape;40;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6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6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6" name="Google Shape;46;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6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6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6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6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6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6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6"/>
          <p:cNvSpPr>
            <a:spLocks noGrp="1"/>
          </p:cNvSpPr>
          <p:nvPr>
            <p:ph type="pic" idx="2"/>
          </p:nvPr>
        </p:nvSpPr>
        <p:spPr>
          <a:xfrm>
            <a:off x="5183188" y="987425"/>
            <a:ext cx="6172200" cy="4873625"/>
          </a:xfrm>
          <a:prstGeom prst="rect">
            <a:avLst/>
          </a:prstGeom>
          <a:noFill/>
          <a:ln>
            <a:noFill/>
          </a:ln>
        </p:spPr>
      </p:sp>
      <p:sp>
        <p:nvSpPr>
          <p:cNvPr id="68" name="Google Shape;68;p6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7B1D9"/>
        </a:solidFill>
        <a:effectLst/>
      </p:bgPr>
    </p:bg>
    <p:spTree>
      <p:nvGrpSpPr>
        <p:cNvPr id="1" name="Shape 9"/>
        <p:cNvGrpSpPr/>
        <p:nvPr/>
      </p:nvGrpSpPr>
      <p:grpSpPr>
        <a:xfrm>
          <a:off x="0" y="0"/>
          <a:ext cx="0" cy="0"/>
          <a:chOff x="0" y="0"/>
          <a:chExt cx="0" cy="0"/>
        </a:xfrm>
      </p:grpSpPr>
      <p:sp>
        <p:nvSpPr>
          <p:cNvPr id="10" name="Google Shape;10;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shso.vermont.gov/sites/ghsp/files/documents/22SHSO%20Statewide%20Attitude%20Survey%20Report.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hyperlink" Target="https://shso.vermont.gov/sites/ghsp/files/documents/VT%202022%20Distracted%20Driving%20Report.pdf" TargetMode="Externa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hyperlink" Target="https://www.nh.gov/insurance/media/pr/2022/documents/20220407-distracted-driving.pdf#:~:text=It%20is%20estimated%20that%20in%202020%2C%20distracted%20driving,average%20of%2011%25%20of%20those%20distraction%20related%20crashes" TargetMode="Externa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hyperlink" Target="https://www.nh.gov/insurance/media/pr/2022/documents/20220407-distracted-driving.pdf#:~:text=It%20is%20estimated%20that%20in%202020%2C%20distracted%20driving,average%20of%2011%25%20of%20those%20distraction%20related%20crashes" TargetMode="Externa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jpg"/><Relationship Id="rId12"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8.png"/><Relationship Id="rId7"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0.jp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1.jpg"/><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52.jpg"/><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41.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32.png"/><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1.png"/><Relationship Id="rId7"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32.png"/><Relationship Id="rId9"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2C0FFD-EBCC-A5C6-BC0A-5EBFB5959F46}"/>
              </a:ext>
            </a:extLst>
          </p:cNvPr>
          <p:cNvSpPr txBox="1"/>
          <p:nvPr/>
        </p:nvSpPr>
        <p:spPr>
          <a:xfrm>
            <a:off x="2883119" y="637218"/>
            <a:ext cx="6097314" cy="5047536"/>
          </a:xfrm>
          <a:prstGeom prst="rect">
            <a:avLst/>
          </a:prstGeom>
          <a:noFill/>
        </p:spPr>
        <p:txBody>
          <a:bodyPr wrap="square">
            <a:spAutoFit/>
          </a:bodyPr>
          <a:lstStyle/>
          <a:p>
            <a:pPr marL="0" marR="0">
              <a:buNone/>
            </a:pPr>
            <a:r>
              <a:rPr lang="en-US" sz="1400" b="1" dirty="0">
                <a:effectLst/>
                <a:latin typeface="Aptos" panose="020B0004020202020204" pitchFamily="34" charset="0"/>
                <a:ea typeface="Aptos" panose="020B0004020202020204" pitchFamily="34" charset="0"/>
                <a:cs typeface="Aptos" panose="020B0004020202020204" pitchFamily="34" charset="0"/>
              </a:rPr>
              <a:t>Facilitator Instructions</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400" dirty="0">
                <a:effectLst/>
                <a:latin typeface="Aptos" panose="020B0004020202020204" pitchFamily="34" charset="0"/>
                <a:ea typeface="Aptos" panose="020B0004020202020204" pitchFamily="34" charset="0"/>
                <a:cs typeface="Aptos" panose="020B0004020202020204" pitchFamily="34" charset="0"/>
              </a:rPr>
              <a:t>The </a:t>
            </a:r>
            <a:r>
              <a:rPr lang="en-US" sz="1400" b="1" dirty="0">
                <a:effectLst/>
                <a:latin typeface="Aptos" panose="020B0004020202020204" pitchFamily="34" charset="0"/>
                <a:ea typeface="Aptos" panose="020B0004020202020204" pitchFamily="34" charset="0"/>
                <a:cs typeface="Aptos" panose="020B0004020202020204" pitchFamily="34" charset="0"/>
              </a:rPr>
              <a:t>facilitator should be prepared to support and guide students</a:t>
            </a:r>
            <a:r>
              <a:rPr lang="en-US" sz="1400" dirty="0">
                <a:effectLst/>
                <a:latin typeface="Aptos" panose="020B0004020202020204" pitchFamily="34" charset="0"/>
                <a:ea typeface="Aptos" panose="020B0004020202020204" pitchFamily="34" charset="0"/>
                <a:cs typeface="Aptos" panose="020B0004020202020204" pitchFamily="34" charset="0"/>
              </a:rPr>
              <a:t> as they lead the peer-to-peer road safety presentation. The goal is to create an open, respectful environment where students feel comfortable sharing their thoughts and engaging their peers.</a:t>
            </a:r>
          </a:p>
          <a:p>
            <a:pPr marL="342900" marR="0" lvl="0" indent="-342900">
              <a:buSzPts val="1000"/>
              <a:buFont typeface="Symbol" panose="05050102010706020507" pitchFamily="18" charset="2"/>
              <a:buChar char=""/>
              <a:tabLst>
                <a:tab pos="457200" algn="l"/>
              </a:tabLst>
            </a:pPr>
            <a:r>
              <a:rPr lang="en-US" sz="1400" b="1" dirty="0">
                <a:effectLst/>
                <a:latin typeface="Aptos" panose="020B0004020202020204" pitchFamily="34" charset="0"/>
                <a:ea typeface="Times New Roman" panose="02020603050405020304" pitchFamily="18" charset="0"/>
                <a:cs typeface="Aptos" panose="020B0004020202020204" pitchFamily="34" charset="0"/>
              </a:rPr>
              <a:t>Assign student leaders by chapter:</a:t>
            </a:r>
            <a:r>
              <a:rPr lang="en-US" sz="1400" dirty="0">
                <a:effectLst/>
                <a:latin typeface="Aptos" panose="020B0004020202020204" pitchFamily="34" charset="0"/>
                <a:ea typeface="Times New Roman" panose="02020603050405020304" pitchFamily="18" charset="0"/>
                <a:cs typeface="Aptos" panose="020B0004020202020204" pitchFamily="34" charset="0"/>
              </a:rPr>
              <a:t> Each chapter or section of the presentation can be led by a different student or small group of students. Encourage them to review their section ahead of time.</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b="1" dirty="0">
                <a:effectLst/>
                <a:latin typeface="Aptos" panose="020B0004020202020204" pitchFamily="34" charset="0"/>
                <a:ea typeface="Times New Roman" panose="02020603050405020304" pitchFamily="18" charset="0"/>
                <a:cs typeface="Aptos" panose="020B0004020202020204" pitchFamily="34" charset="0"/>
              </a:rPr>
              <a:t>Support student leaders:</a:t>
            </a:r>
            <a:r>
              <a:rPr lang="en-US" sz="1400" dirty="0">
                <a:effectLst/>
                <a:latin typeface="Aptos" panose="020B0004020202020204" pitchFamily="34" charset="0"/>
                <a:ea typeface="Times New Roman" panose="02020603050405020304" pitchFamily="18" charset="0"/>
                <a:cs typeface="Aptos" panose="020B0004020202020204" pitchFamily="34" charset="0"/>
              </a:rPr>
              <a:t> Provide guidance, help clarify content, and step in if students need assistance, but allow them to take the lead in presenting and facilitating discussions.</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b="1" dirty="0">
                <a:effectLst/>
                <a:latin typeface="Aptos" panose="020B0004020202020204" pitchFamily="34" charset="0"/>
                <a:ea typeface="Times New Roman" panose="02020603050405020304" pitchFamily="18" charset="0"/>
                <a:cs typeface="Aptos" panose="020B0004020202020204" pitchFamily="34" charset="0"/>
              </a:rPr>
              <a:t>Set expectations:</a:t>
            </a:r>
            <a:r>
              <a:rPr lang="en-US" sz="1400" dirty="0">
                <a:effectLst/>
                <a:latin typeface="Aptos" panose="020B0004020202020204" pitchFamily="34" charset="0"/>
                <a:ea typeface="Times New Roman" panose="02020603050405020304" pitchFamily="18" charset="0"/>
                <a:cs typeface="Aptos" panose="020B0004020202020204" pitchFamily="34" charset="0"/>
              </a:rPr>
              <a:t> Remind students that discussions are respectful, and everyone’s input is valued.</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b="1" dirty="0">
                <a:effectLst/>
                <a:latin typeface="Aptos" panose="020B0004020202020204" pitchFamily="34" charset="0"/>
                <a:ea typeface="Times New Roman" panose="02020603050405020304" pitchFamily="18" charset="0"/>
                <a:cs typeface="Aptos" panose="020B0004020202020204" pitchFamily="34" charset="0"/>
              </a:rPr>
              <a:t>Engage the group:</a:t>
            </a:r>
            <a:r>
              <a:rPr lang="en-US" sz="1400" dirty="0">
                <a:effectLst/>
                <a:latin typeface="Aptos" panose="020B0004020202020204" pitchFamily="34" charset="0"/>
                <a:ea typeface="Times New Roman" panose="02020603050405020304" pitchFamily="18" charset="0"/>
                <a:cs typeface="Aptos" panose="020B0004020202020204" pitchFamily="34" charset="0"/>
              </a:rPr>
              <a:t> Encourage questions, sharing of experiences, and active participation throughout the session.</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b="1" dirty="0">
                <a:effectLst/>
                <a:latin typeface="Aptos" panose="020B0004020202020204" pitchFamily="34" charset="0"/>
                <a:ea typeface="Times New Roman" panose="02020603050405020304" pitchFamily="18" charset="0"/>
                <a:cs typeface="Aptos" panose="020B0004020202020204" pitchFamily="34" charset="0"/>
              </a:rPr>
              <a:t>Use examples and scenarios:</a:t>
            </a:r>
            <a:r>
              <a:rPr lang="en-US" sz="1400" dirty="0">
                <a:effectLst/>
                <a:latin typeface="Aptos" panose="020B0004020202020204" pitchFamily="34" charset="0"/>
                <a:ea typeface="Times New Roman" panose="02020603050405020304" pitchFamily="18" charset="0"/>
                <a:cs typeface="Aptos" panose="020B0004020202020204" pitchFamily="34" charset="0"/>
              </a:rPr>
              <a:t> Help students relate the content to real-life situations, emphasizing safe decision-making and the consequences of distracted driving.</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400" b="1" dirty="0">
                <a:effectLst/>
                <a:latin typeface="Aptos" panose="020B0004020202020204" pitchFamily="34" charset="0"/>
                <a:ea typeface="Times New Roman" panose="02020603050405020304" pitchFamily="18" charset="0"/>
                <a:cs typeface="Aptos" panose="020B0004020202020204" pitchFamily="34" charset="0"/>
              </a:rPr>
              <a:t>Wrap up with key takeaways:</a:t>
            </a:r>
            <a:r>
              <a:rPr lang="en-US" sz="1400" dirty="0">
                <a:effectLst/>
                <a:latin typeface="Aptos" panose="020B0004020202020204" pitchFamily="34" charset="0"/>
                <a:ea typeface="Times New Roman" panose="02020603050405020304" pitchFamily="18" charset="0"/>
                <a:cs typeface="Aptos" panose="020B0004020202020204" pitchFamily="34" charset="0"/>
              </a:rPr>
              <a:t> Summarize the main points, highlight actionable steps, and remind students of resources or contacts if they have questions later.</a:t>
            </a:r>
            <a:endParaRPr lang="en-US" sz="1400" dirty="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400" b="1" dirty="0">
                <a:effectLst/>
                <a:latin typeface="Aptos" panose="020B0004020202020204" pitchFamily="34" charset="0"/>
                <a:ea typeface="Aptos" panose="020B0004020202020204" pitchFamily="34" charset="0"/>
                <a:cs typeface="Aptos" panose="020B0004020202020204" pitchFamily="34" charset="0"/>
              </a:rPr>
              <a:t>Optional:</a:t>
            </a:r>
            <a:r>
              <a:rPr lang="en-US" sz="1400" dirty="0">
                <a:effectLst/>
                <a:latin typeface="Aptos" panose="020B0004020202020204" pitchFamily="34" charset="0"/>
                <a:ea typeface="Aptos" panose="020B0004020202020204" pitchFamily="34" charset="0"/>
                <a:cs typeface="Aptos" panose="020B0004020202020204" pitchFamily="34" charset="0"/>
              </a:rPr>
              <a:t> Encourage students to share what they learned with friends and family to reinforce the importance of road safety.</a:t>
            </a:r>
          </a:p>
        </p:txBody>
      </p:sp>
    </p:spTree>
    <p:extLst>
      <p:ext uri="{BB962C8B-B14F-4D97-AF65-F5344CB8AC3E}">
        <p14:creationId xmlns:p14="http://schemas.microsoft.com/office/powerpoint/2010/main" val="1442084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9"/>
          <p:cNvSpPr/>
          <p:nvPr/>
        </p:nvSpPr>
        <p:spPr>
          <a:xfrm>
            <a:off x="869133" y="244444"/>
            <a:ext cx="10610661" cy="104114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2" name="Google Shape;192;p9"/>
          <p:cNvSpPr txBox="1"/>
          <p:nvPr/>
        </p:nvSpPr>
        <p:spPr>
          <a:xfrm>
            <a:off x="932507" y="353085"/>
            <a:ext cx="10390360" cy="1815882"/>
          </a:xfrm>
          <a:prstGeom prst="rect">
            <a:avLst/>
          </a:prstGeom>
          <a:blipFill rotWithShape="1">
            <a:blip r:embed="rId3">
              <a:alphaModFix/>
            </a:blip>
            <a:stretch>
              <a:fillRect t="-603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193" name="Google Shape;193;p9"/>
          <p:cNvSpPr txBox="1"/>
          <p:nvPr/>
        </p:nvSpPr>
        <p:spPr>
          <a:xfrm>
            <a:off x="1258433" y="1496447"/>
            <a:ext cx="1038432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The most common forms of distraction leading to a teen driver crash include:</a:t>
            </a:r>
            <a:endParaRPr/>
          </a:p>
        </p:txBody>
      </p:sp>
      <p:sp>
        <p:nvSpPr>
          <p:cNvPr id="194" name="Google Shape;194;p9"/>
          <p:cNvSpPr txBox="1"/>
          <p:nvPr/>
        </p:nvSpPr>
        <p:spPr>
          <a:xfrm>
            <a:off x="3778313" y="1767699"/>
            <a:ext cx="5773093"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b="1">
                <a:solidFill>
                  <a:srgbClr val="C00000"/>
                </a:solidFill>
                <a:latin typeface="Calibri"/>
                <a:ea typeface="Calibri"/>
                <a:cs typeface="Calibri"/>
                <a:sym typeface="Calibri"/>
              </a:rPr>
              <a:t>15% </a:t>
            </a:r>
            <a:r>
              <a:rPr lang="en-US" sz="2000">
                <a:solidFill>
                  <a:schemeClr val="dk1"/>
                </a:solidFill>
                <a:latin typeface="Calibri"/>
                <a:ea typeface="Calibri"/>
                <a:cs typeface="Calibri"/>
                <a:sym typeface="Calibri"/>
              </a:rPr>
              <a:t>interacting with one or more passengers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195;p9"/>
          <p:cNvSpPr txBox="1"/>
          <p:nvPr/>
        </p:nvSpPr>
        <p:spPr>
          <a:xfrm>
            <a:off x="4715345" y="2482159"/>
            <a:ext cx="2761307" cy="677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C00000"/>
                </a:solidFill>
                <a:latin typeface="Calibri"/>
                <a:ea typeface="Calibri"/>
                <a:cs typeface="Calibri"/>
                <a:sym typeface="Calibri"/>
              </a:rPr>
              <a:t>12% </a:t>
            </a:r>
            <a:r>
              <a:rPr lang="en-US" sz="2000">
                <a:solidFill>
                  <a:schemeClr val="dk1"/>
                </a:solidFill>
                <a:latin typeface="Calibri"/>
                <a:ea typeface="Calibri"/>
                <a:cs typeface="Calibri"/>
                <a:sym typeface="Calibri"/>
              </a:rPr>
              <a:t>using a cellphone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196;p9"/>
          <p:cNvSpPr txBox="1"/>
          <p:nvPr/>
        </p:nvSpPr>
        <p:spPr>
          <a:xfrm>
            <a:off x="3877899" y="2915495"/>
            <a:ext cx="443619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C00000"/>
                </a:solidFill>
                <a:latin typeface="Calibri"/>
                <a:ea typeface="Calibri"/>
                <a:cs typeface="Calibri"/>
                <a:sym typeface="Calibri"/>
              </a:rPr>
              <a:t>10% </a:t>
            </a:r>
            <a:r>
              <a:rPr lang="en-US" sz="2000">
                <a:solidFill>
                  <a:schemeClr val="dk1"/>
                </a:solidFill>
                <a:latin typeface="Calibri"/>
                <a:ea typeface="Calibri"/>
                <a:cs typeface="Calibri"/>
                <a:sym typeface="Calibri"/>
              </a:rPr>
              <a:t>looking at something in the vehicle</a:t>
            </a:r>
            <a:endParaRPr/>
          </a:p>
        </p:txBody>
      </p:sp>
      <p:sp>
        <p:nvSpPr>
          <p:cNvPr id="197" name="Google Shape;197;p9"/>
          <p:cNvSpPr txBox="1"/>
          <p:nvPr/>
        </p:nvSpPr>
        <p:spPr>
          <a:xfrm>
            <a:off x="3778313" y="3429000"/>
            <a:ext cx="4994495" cy="6771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C00000"/>
                </a:solidFill>
                <a:latin typeface="Calibri"/>
                <a:ea typeface="Calibri"/>
                <a:cs typeface="Calibri"/>
                <a:sym typeface="Calibri"/>
              </a:rPr>
              <a:t>9% </a:t>
            </a:r>
            <a:r>
              <a:rPr lang="en-US" sz="2000">
                <a:solidFill>
                  <a:schemeClr val="dk1"/>
                </a:solidFill>
                <a:latin typeface="Calibri"/>
                <a:ea typeface="Calibri"/>
                <a:cs typeface="Calibri"/>
                <a:sym typeface="Calibri"/>
              </a:rPr>
              <a:t>looking at something outside the vehicle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198;p9"/>
          <p:cNvSpPr txBox="1"/>
          <p:nvPr/>
        </p:nvSpPr>
        <p:spPr>
          <a:xfrm>
            <a:off x="4715345" y="3906053"/>
            <a:ext cx="338599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C00000"/>
                </a:solidFill>
                <a:latin typeface="Calibri"/>
                <a:ea typeface="Calibri"/>
                <a:cs typeface="Calibri"/>
                <a:sym typeface="Calibri"/>
              </a:rPr>
              <a:t>8% </a:t>
            </a:r>
            <a:r>
              <a:rPr lang="en-US" sz="2000">
                <a:solidFill>
                  <a:schemeClr val="dk1"/>
                </a:solidFill>
                <a:latin typeface="Calibri"/>
                <a:ea typeface="Calibri"/>
                <a:cs typeface="Calibri"/>
                <a:sym typeface="Calibri"/>
              </a:rPr>
              <a:t>Singing/Dancing to music</a:t>
            </a:r>
            <a:endParaRPr/>
          </a:p>
        </p:txBody>
      </p:sp>
      <p:sp>
        <p:nvSpPr>
          <p:cNvPr id="199" name="Google Shape;199;p9"/>
          <p:cNvSpPr txBox="1"/>
          <p:nvPr/>
        </p:nvSpPr>
        <p:spPr>
          <a:xfrm>
            <a:off x="5244972" y="4413192"/>
            <a:ext cx="170205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C00000"/>
                </a:solidFill>
                <a:latin typeface="Calibri"/>
                <a:ea typeface="Calibri"/>
                <a:cs typeface="Calibri"/>
                <a:sym typeface="Calibri"/>
              </a:rPr>
              <a:t>6% </a:t>
            </a:r>
            <a:r>
              <a:rPr lang="en-US" sz="2000">
                <a:solidFill>
                  <a:schemeClr val="dk1"/>
                </a:solidFill>
                <a:latin typeface="Calibri"/>
                <a:ea typeface="Calibri"/>
                <a:cs typeface="Calibri"/>
                <a:sym typeface="Calibri"/>
              </a:rPr>
              <a:t>Grooming</a:t>
            </a:r>
            <a:endParaRPr/>
          </a:p>
        </p:txBody>
      </p:sp>
      <p:sp>
        <p:nvSpPr>
          <p:cNvPr id="200" name="Google Shape;200;p9"/>
          <p:cNvSpPr txBox="1"/>
          <p:nvPr/>
        </p:nvSpPr>
        <p:spPr>
          <a:xfrm>
            <a:off x="3943775" y="4920300"/>
            <a:ext cx="69978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C00000"/>
                </a:solidFill>
                <a:latin typeface="Calibri"/>
                <a:ea typeface="Calibri"/>
                <a:cs typeface="Calibri"/>
                <a:sym typeface="Calibri"/>
              </a:rPr>
              <a:t>             6% </a:t>
            </a:r>
            <a:r>
              <a:rPr lang="en-US" sz="2000">
                <a:solidFill>
                  <a:schemeClr val="dk1"/>
                </a:solidFill>
                <a:latin typeface="Calibri"/>
                <a:ea typeface="Calibri"/>
                <a:cs typeface="Calibri"/>
                <a:sym typeface="Calibri"/>
              </a:rPr>
              <a:t>Reaching for an object</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en-US"/>
              <a:t>*I</a:t>
            </a:r>
            <a:r>
              <a:rPr lang="en-US" sz="1600"/>
              <a:t>n-vehicle video (using DriveCam) studies found that distraction was a factor in </a:t>
            </a:r>
            <a:r>
              <a:rPr lang="en-US" sz="1600" b="1">
                <a:solidFill>
                  <a:srgbClr val="C00000"/>
                </a:solidFill>
              </a:rPr>
              <a:t>58%</a:t>
            </a:r>
            <a:r>
              <a:rPr lang="en-US" sz="1600"/>
              <a:t> of teen crashes, a much higher rate than federal estimates.</a:t>
            </a:r>
            <a:endParaRPr sz="2200">
              <a:solidFill>
                <a:schemeClr val="dk1"/>
              </a:solidFill>
              <a:latin typeface="Calibri"/>
              <a:ea typeface="Calibri"/>
              <a:cs typeface="Calibri"/>
              <a:sym typeface="Calibri"/>
            </a:endParaRPr>
          </a:p>
        </p:txBody>
      </p:sp>
      <p:sp>
        <p:nvSpPr>
          <p:cNvPr id="201" name="Google Shape;201;p9"/>
          <p:cNvSpPr txBox="1"/>
          <p:nvPr/>
        </p:nvSpPr>
        <p:spPr>
          <a:xfrm>
            <a:off x="3943775" y="6449675"/>
            <a:ext cx="80196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i="1">
                <a:solidFill>
                  <a:schemeClr val="dk1"/>
                </a:solidFill>
                <a:latin typeface="Calibri"/>
                <a:ea typeface="Calibri"/>
                <a:cs typeface="Calibri"/>
                <a:sym typeface="Calibri"/>
              </a:rPr>
              <a:t>Source: AAA Teen Driving &amp; AAA Foundation for Traffic Safety</a:t>
            </a:r>
            <a:endParaRPr sz="1200" i="1"/>
          </a:p>
        </p:txBody>
      </p:sp>
      <p:pic>
        <p:nvPicPr>
          <p:cNvPr id="202" name="Google Shape;202;p9"/>
          <p:cNvPicPr preferRelativeResize="0"/>
          <p:nvPr/>
        </p:nvPicPr>
        <p:blipFill rotWithShape="1">
          <a:blip r:embed="rId4">
            <a:alphaModFix/>
          </a:blip>
          <a:srcRect/>
          <a:stretch/>
        </p:blipFill>
        <p:spPr>
          <a:xfrm>
            <a:off x="183403" y="5177260"/>
            <a:ext cx="3694496" cy="145707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500"/>
                                        <p:tgtEl>
                                          <p:spTgt spid="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5"/>
                                        </p:tgtEl>
                                        <p:attrNameLst>
                                          <p:attrName>style.visibility</p:attrName>
                                        </p:attrNameLst>
                                      </p:cBhvr>
                                      <p:to>
                                        <p:strVal val="visible"/>
                                      </p:to>
                                    </p:set>
                                    <p:animEffect transition="in" filter="fade">
                                      <p:cBhvr>
                                        <p:cTn id="12" dur="500"/>
                                        <p:tgtEl>
                                          <p:spTgt spid="1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6"/>
                                        </p:tgtEl>
                                        <p:attrNameLst>
                                          <p:attrName>style.visibility</p:attrName>
                                        </p:attrNameLst>
                                      </p:cBhvr>
                                      <p:to>
                                        <p:strVal val="visible"/>
                                      </p:to>
                                    </p:set>
                                    <p:animEffect transition="in" filter="fade">
                                      <p:cBhvr>
                                        <p:cTn id="17" dur="500"/>
                                        <p:tgtEl>
                                          <p:spTgt spid="19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7"/>
                                        </p:tgtEl>
                                        <p:attrNameLst>
                                          <p:attrName>style.visibility</p:attrName>
                                        </p:attrNameLst>
                                      </p:cBhvr>
                                      <p:to>
                                        <p:strVal val="visible"/>
                                      </p:to>
                                    </p:set>
                                    <p:animEffect transition="in" filter="fade">
                                      <p:cBhvr>
                                        <p:cTn id="22" dur="500"/>
                                        <p:tgtEl>
                                          <p:spTgt spid="19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8"/>
                                        </p:tgtEl>
                                        <p:attrNameLst>
                                          <p:attrName>style.visibility</p:attrName>
                                        </p:attrNameLst>
                                      </p:cBhvr>
                                      <p:to>
                                        <p:strVal val="visible"/>
                                      </p:to>
                                    </p:set>
                                    <p:animEffect transition="in" filter="fade">
                                      <p:cBhvr>
                                        <p:cTn id="27" dur="500"/>
                                        <p:tgtEl>
                                          <p:spTgt spid="19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9"/>
                                        </p:tgtEl>
                                        <p:attrNameLst>
                                          <p:attrName>style.visibility</p:attrName>
                                        </p:attrNameLst>
                                      </p:cBhvr>
                                      <p:to>
                                        <p:strVal val="visible"/>
                                      </p:to>
                                    </p:set>
                                    <p:animEffect transition="in" filter="fade">
                                      <p:cBhvr>
                                        <p:cTn id="32" dur="500"/>
                                        <p:tgtEl>
                                          <p:spTgt spid="19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0"/>
                                        </p:tgtEl>
                                        <p:attrNameLst>
                                          <p:attrName>style.visibility</p:attrName>
                                        </p:attrNameLst>
                                      </p:cBhvr>
                                      <p:to>
                                        <p:strVal val="visible"/>
                                      </p:to>
                                    </p:set>
                                    <p:animEffect transition="in" filter="fade">
                                      <p:cBhvr>
                                        <p:cTn id="37"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3700093a48d_0_20"/>
          <p:cNvSpPr txBox="1"/>
          <p:nvPr/>
        </p:nvSpPr>
        <p:spPr>
          <a:xfrm>
            <a:off x="237200" y="216575"/>
            <a:ext cx="11375100" cy="61053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a:p>
          <a:p>
            <a:pPr marL="457200" lvl="0" indent="0" algn="l" rtl="0">
              <a:spcBef>
                <a:spcPts val="0"/>
              </a:spcBef>
              <a:spcAft>
                <a:spcPts val="0"/>
              </a:spcAft>
              <a:buNone/>
            </a:pPr>
            <a:r>
              <a:rPr lang="en-US" sz="2300" b="1"/>
              <a:t>Public perception vs. reality</a:t>
            </a:r>
            <a:endParaRPr sz="2300" b="1"/>
          </a:p>
          <a:p>
            <a:pPr marL="457200" lvl="0" indent="0" algn="l" rtl="0">
              <a:spcBef>
                <a:spcPts val="0"/>
              </a:spcBef>
              <a:spcAft>
                <a:spcPts val="0"/>
              </a:spcAft>
              <a:buNone/>
            </a:pPr>
            <a:endParaRPr sz="2100"/>
          </a:p>
          <a:p>
            <a:pPr marL="457200" lvl="0" indent="-317500" algn="l" rtl="0">
              <a:spcBef>
                <a:spcPts val="0"/>
              </a:spcBef>
              <a:spcAft>
                <a:spcPts val="0"/>
              </a:spcAft>
              <a:buSzPts val="1400"/>
              <a:buChar char="●"/>
            </a:pPr>
            <a:r>
              <a:rPr lang="en-US" sz="2100"/>
              <a:t>Most drivers (</a:t>
            </a:r>
            <a:r>
              <a:rPr lang="en-US" sz="2300" b="1">
                <a:solidFill>
                  <a:srgbClr val="C00000"/>
                </a:solidFill>
              </a:rPr>
              <a:t>97%) </a:t>
            </a:r>
            <a:r>
              <a:rPr lang="en-US" sz="2100"/>
              <a:t>believe texting, posting, and emailing while driving is a serious safety threat. </a:t>
            </a:r>
            <a:endParaRPr sz="2100"/>
          </a:p>
          <a:p>
            <a:pPr marL="457200" lvl="0" indent="-317500" algn="l" rtl="0">
              <a:spcBef>
                <a:spcPts val="0"/>
              </a:spcBef>
              <a:spcAft>
                <a:spcPts val="0"/>
              </a:spcAft>
              <a:buSzPts val="1400"/>
              <a:buChar char="●"/>
            </a:pPr>
            <a:r>
              <a:rPr lang="en-US" sz="2100"/>
              <a:t>However, </a:t>
            </a:r>
            <a:r>
              <a:rPr lang="en-US" sz="2200" b="1">
                <a:solidFill>
                  <a:srgbClr val="C00000"/>
                </a:solidFill>
              </a:rPr>
              <a:t>45%</a:t>
            </a:r>
            <a:r>
              <a:rPr lang="en-US" sz="2100"/>
              <a:t> have read texts or emails, and nearly </a:t>
            </a:r>
            <a:r>
              <a:rPr lang="en-US" sz="2100" b="1">
                <a:solidFill>
                  <a:srgbClr val="C00000"/>
                </a:solidFill>
              </a:rPr>
              <a:t>35%</a:t>
            </a:r>
            <a:r>
              <a:rPr lang="en-US" sz="2100"/>
              <a:t> have typed them in the past month.</a:t>
            </a:r>
            <a:endParaRPr sz="1800">
              <a:solidFill>
                <a:srgbClr val="0A0A0A"/>
              </a:solidFill>
              <a:highlight>
                <a:srgbClr val="FFFFFF"/>
              </a:highlight>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1900" i="1">
              <a:solidFill>
                <a:schemeClr val="dk1"/>
              </a:solidFill>
              <a:latin typeface="Calibri"/>
              <a:ea typeface="Calibri"/>
              <a:cs typeface="Calibri"/>
              <a:sym typeface="Calibri"/>
            </a:endParaRPr>
          </a:p>
          <a:p>
            <a:pPr marL="0" lvl="0" indent="0" algn="l" rtl="0">
              <a:spcBef>
                <a:spcPts val="0"/>
              </a:spcBef>
              <a:spcAft>
                <a:spcPts val="0"/>
              </a:spcAft>
              <a:buNone/>
            </a:pPr>
            <a:endParaRPr sz="1900" i="1">
              <a:solidFill>
                <a:schemeClr val="dk1"/>
              </a:solidFill>
              <a:latin typeface="Calibri"/>
              <a:ea typeface="Calibri"/>
              <a:cs typeface="Calibri"/>
              <a:sym typeface="Calibri"/>
            </a:endParaRPr>
          </a:p>
          <a:p>
            <a:pPr marL="0" lvl="0" indent="0" algn="l" rtl="0">
              <a:spcBef>
                <a:spcPts val="0"/>
              </a:spcBef>
              <a:spcAft>
                <a:spcPts val="0"/>
              </a:spcAft>
              <a:buNone/>
            </a:pPr>
            <a:r>
              <a:rPr lang="en-US" sz="1900" i="1">
                <a:solidFill>
                  <a:schemeClr val="dk1"/>
                </a:solidFill>
                <a:latin typeface="Calibri"/>
                <a:ea typeface="Calibri"/>
                <a:cs typeface="Calibri"/>
                <a:sym typeface="Calibri"/>
              </a:rPr>
              <a:t>Source: AAA Foundation for Traffic Safety, 2025 Traffic Safety Culture Index Survey</a:t>
            </a:r>
            <a:endParaRPr sz="1900" i="1">
              <a:solidFill>
                <a:schemeClr val="dk1"/>
              </a:solidFill>
              <a:latin typeface="Calibri"/>
              <a:ea typeface="Calibri"/>
              <a:cs typeface="Calibri"/>
              <a:sym typeface="Calibri"/>
            </a:endParaRPr>
          </a:p>
        </p:txBody>
      </p:sp>
      <p:pic>
        <p:nvPicPr>
          <p:cNvPr id="209" name="Google Shape;209;g3700093a48d_0_20" title="Screenshot 2025-11-10 at 12.25.56 PM.png"/>
          <p:cNvPicPr preferRelativeResize="0"/>
          <p:nvPr/>
        </p:nvPicPr>
        <p:blipFill>
          <a:blip r:embed="rId3">
            <a:alphaModFix/>
          </a:blip>
          <a:stretch>
            <a:fillRect/>
          </a:stretch>
        </p:blipFill>
        <p:spPr>
          <a:xfrm>
            <a:off x="4054762" y="2449850"/>
            <a:ext cx="4605674" cy="32974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0"/>
          <p:cNvSpPr/>
          <p:nvPr/>
        </p:nvSpPr>
        <p:spPr>
          <a:xfrm>
            <a:off x="750370" y="1456014"/>
            <a:ext cx="11270790" cy="4912703"/>
          </a:xfrm>
          <a:prstGeom prst="roundRect">
            <a:avLst>
              <a:gd name="adj" fmla="val 16667"/>
            </a:avLst>
          </a:prstGeom>
          <a:solidFill>
            <a:srgbClr val="FFFF00"/>
          </a:solidFill>
          <a:ln w="1905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Understanding Distraction </a:t>
            </a:r>
            <a:endParaRPr/>
          </a:p>
        </p:txBody>
      </p:sp>
      <p:sp>
        <p:nvSpPr>
          <p:cNvPr id="217" name="Google Shape;217;p10"/>
          <p:cNvSpPr/>
          <p:nvPr/>
        </p:nvSpPr>
        <p:spPr>
          <a:xfrm>
            <a:off x="945144" y="1690688"/>
            <a:ext cx="5550234" cy="4350516"/>
          </a:xfrm>
          <a:prstGeom prst="roundRect">
            <a:avLst>
              <a:gd name="adj" fmla="val 16667"/>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10"/>
          <p:cNvSpPr/>
          <p:nvPr/>
        </p:nvSpPr>
        <p:spPr>
          <a:xfrm>
            <a:off x="3262184" y="1592464"/>
            <a:ext cx="5718207" cy="4564642"/>
          </a:xfrm>
          <a:prstGeom prst="roundRect">
            <a:avLst>
              <a:gd name="adj" fmla="val 16667"/>
            </a:avLst>
          </a:prstGeom>
          <a:solidFill>
            <a:srgbClr val="148E17">
              <a:alpha val="40000"/>
            </a:srgbClr>
          </a:solidFill>
          <a:ln w="12700" cap="flat" cmpd="sng">
            <a:solidFill>
              <a:srgbClr val="148E1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9" name="Google Shape;219;p10" descr="Brain with solid fill"/>
          <p:cNvPicPr preferRelativeResize="0"/>
          <p:nvPr/>
        </p:nvPicPr>
        <p:blipFill rotWithShape="1">
          <a:blip r:embed="rId3">
            <a:alphaModFix/>
          </a:blip>
          <a:srcRect/>
          <a:stretch/>
        </p:blipFill>
        <p:spPr>
          <a:xfrm>
            <a:off x="10008358" y="1563376"/>
            <a:ext cx="914400" cy="914400"/>
          </a:xfrm>
          <a:prstGeom prst="rect">
            <a:avLst/>
          </a:prstGeom>
          <a:noFill/>
          <a:ln>
            <a:noFill/>
          </a:ln>
        </p:spPr>
      </p:pic>
      <p:pic>
        <p:nvPicPr>
          <p:cNvPr id="220" name="Google Shape;220;p10" descr="Eye with solid fill"/>
          <p:cNvPicPr preferRelativeResize="0"/>
          <p:nvPr/>
        </p:nvPicPr>
        <p:blipFill rotWithShape="1">
          <a:blip r:embed="rId4">
            <a:alphaModFix/>
          </a:blip>
          <a:srcRect/>
          <a:stretch/>
        </p:blipFill>
        <p:spPr>
          <a:xfrm>
            <a:off x="1170327" y="1374753"/>
            <a:ext cx="1371504" cy="1371504"/>
          </a:xfrm>
          <a:prstGeom prst="rect">
            <a:avLst/>
          </a:prstGeom>
          <a:noFill/>
          <a:ln>
            <a:noFill/>
          </a:ln>
        </p:spPr>
      </p:pic>
      <p:sp>
        <p:nvSpPr>
          <p:cNvPr id="221" name="Google Shape;221;p10"/>
          <p:cNvSpPr txBox="1"/>
          <p:nvPr/>
        </p:nvSpPr>
        <p:spPr>
          <a:xfrm>
            <a:off x="1061810" y="2350464"/>
            <a:ext cx="1588538"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Eyes off the Road </a:t>
            </a:r>
            <a:endParaRPr/>
          </a:p>
        </p:txBody>
      </p:sp>
      <p:sp>
        <p:nvSpPr>
          <p:cNvPr id="222" name="Google Shape;222;p10"/>
          <p:cNvSpPr txBox="1"/>
          <p:nvPr/>
        </p:nvSpPr>
        <p:spPr>
          <a:xfrm>
            <a:off x="6867600" y="2362009"/>
            <a:ext cx="1740568"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Hands off the Wheel</a:t>
            </a:r>
            <a:endParaRPr/>
          </a:p>
        </p:txBody>
      </p:sp>
      <p:pic>
        <p:nvPicPr>
          <p:cNvPr id="223" name="Google Shape;223;p10" descr="Sign language with solid fill"/>
          <p:cNvPicPr preferRelativeResize="0"/>
          <p:nvPr/>
        </p:nvPicPr>
        <p:blipFill rotWithShape="1">
          <a:blip r:embed="rId5">
            <a:alphaModFix/>
          </a:blip>
          <a:srcRect/>
          <a:stretch/>
        </p:blipFill>
        <p:spPr>
          <a:xfrm>
            <a:off x="7215731" y="1549021"/>
            <a:ext cx="914400" cy="914400"/>
          </a:xfrm>
          <a:prstGeom prst="rect">
            <a:avLst/>
          </a:prstGeom>
          <a:noFill/>
          <a:ln>
            <a:noFill/>
          </a:ln>
        </p:spPr>
      </p:pic>
      <p:sp>
        <p:nvSpPr>
          <p:cNvPr id="224" name="Google Shape;224;p10"/>
          <p:cNvSpPr txBox="1"/>
          <p:nvPr/>
        </p:nvSpPr>
        <p:spPr>
          <a:xfrm>
            <a:off x="9633410" y="2358420"/>
            <a:ext cx="185099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Mind off the Drive</a:t>
            </a:r>
            <a:endParaRPr/>
          </a:p>
        </p:txBody>
      </p:sp>
      <p:sp>
        <p:nvSpPr>
          <p:cNvPr id="225" name="Google Shape;225;p10"/>
          <p:cNvSpPr txBox="1"/>
          <p:nvPr/>
        </p:nvSpPr>
        <p:spPr>
          <a:xfrm>
            <a:off x="9278770" y="3556764"/>
            <a:ext cx="2794706" cy="92333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Talking to passengers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Talking on a hands-free phone call</a:t>
            </a:r>
            <a:endParaRPr/>
          </a:p>
        </p:txBody>
      </p:sp>
      <p:sp>
        <p:nvSpPr>
          <p:cNvPr id="226" name="Google Shape;226;p10"/>
          <p:cNvSpPr txBox="1"/>
          <p:nvPr/>
        </p:nvSpPr>
        <p:spPr>
          <a:xfrm>
            <a:off x="6495378" y="3468272"/>
            <a:ext cx="2794706" cy="92333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Changing the radio</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Drinking or eating</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Turning on the A/C</a:t>
            </a:r>
            <a:endParaRPr/>
          </a:p>
        </p:txBody>
      </p:sp>
      <p:sp>
        <p:nvSpPr>
          <p:cNvPr id="227" name="Google Shape;227;p10"/>
          <p:cNvSpPr txBox="1"/>
          <p:nvPr/>
        </p:nvSpPr>
        <p:spPr>
          <a:xfrm>
            <a:off x="3262184" y="3418264"/>
            <a:ext cx="3242617" cy="120032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Reading maps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Texting </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Reaching for fallen objects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Personal grooming</a:t>
            </a:r>
            <a:endParaRPr/>
          </a:p>
        </p:txBody>
      </p:sp>
      <p:sp>
        <p:nvSpPr>
          <p:cNvPr id="228" name="Google Shape;228;p10"/>
          <p:cNvSpPr txBox="1"/>
          <p:nvPr/>
        </p:nvSpPr>
        <p:spPr>
          <a:xfrm>
            <a:off x="945144" y="3469589"/>
            <a:ext cx="2794706" cy="92333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Staring at crashes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Reading signs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500"/>
                                        <p:tgtEl>
                                          <p:spTgt spid="2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2"/>
                                        </p:tgtEl>
                                        <p:attrNameLst>
                                          <p:attrName>style.visibility</p:attrName>
                                        </p:attrNameLst>
                                      </p:cBhvr>
                                      <p:to>
                                        <p:strVal val="visible"/>
                                      </p:to>
                                    </p:set>
                                    <p:animEffect transition="in" filter="fade">
                                      <p:cBhvr>
                                        <p:cTn id="12" dur="500"/>
                                        <p:tgtEl>
                                          <p:spTgt spid="2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4"/>
                                        </p:tgtEl>
                                        <p:attrNameLst>
                                          <p:attrName>style.visibility</p:attrName>
                                        </p:attrNameLst>
                                      </p:cBhvr>
                                      <p:to>
                                        <p:strVal val="visible"/>
                                      </p:to>
                                    </p:set>
                                    <p:animEffect transition="in" filter="fade">
                                      <p:cBhvr>
                                        <p:cTn id="1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3700093a48d_0_1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Cognitive Distraction </a:t>
            </a:r>
            <a:endParaRPr/>
          </a:p>
        </p:txBody>
      </p:sp>
      <p:sp>
        <p:nvSpPr>
          <p:cNvPr id="235" name="Google Shape;235;g3700093a48d_0_12"/>
          <p:cNvSpPr txBox="1"/>
          <p:nvPr/>
        </p:nvSpPr>
        <p:spPr>
          <a:xfrm>
            <a:off x="556900" y="1406775"/>
            <a:ext cx="11065500" cy="5193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US">
                <a:solidFill>
                  <a:schemeClr val="dk1"/>
                </a:solidFill>
              </a:rPr>
              <a:t>Multitasking is a myth! Interacting with in-car systems can suppress brain activity needed for safe driving, increase reaction times, and lead to missed cues.</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US"/>
              <a:t>"Intexticated" effect: </a:t>
            </a:r>
            <a:endParaRPr/>
          </a:p>
          <a:p>
            <a:pPr marL="457200" lvl="0" indent="0" algn="l" rtl="0">
              <a:spcBef>
                <a:spcPts val="0"/>
              </a:spcBef>
              <a:spcAft>
                <a:spcPts val="0"/>
              </a:spcAft>
              <a:buNone/>
            </a:pPr>
            <a:r>
              <a:rPr lang="en-US"/>
              <a:t>Even after a driver finishes using a smartphone, the brain can take up to 30 seconds to refocus on driving, a state sometimes called </a:t>
            </a:r>
            <a:r>
              <a:rPr lang="en-US" b="1"/>
              <a:t>"intexticated"</a:t>
            </a:r>
            <a:r>
              <a:rPr lang="en-US"/>
              <a:t>. This can lead to </a:t>
            </a:r>
            <a:r>
              <a:rPr lang="en-US" b="1" i="1"/>
              <a:t>inattention blindness</a:t>
            </a:r>
            <a:r>
              <a:rPr lang="en-US"/>
              <a:t>, where drivers look at the road but don't see what is in front of them.</a:t>
            </a:r>
            <a:endParaRPr/>
          </a:p>
          <a:p>
            <a:pPr marL="457200" lvl="0" indent="0" algn="l" rtl="0">
              <a:spcBef>
                <a:spcPts val="0"/>
              </a:spcBef>
              <a:spcAft>
                <a:spcPts val="0"/>
              </a:spcAft>
              <a:buNone/>
            </a:pPr>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236" name="Google Shape;236;g3700093a48d_0_12" title="Screenshot 2025-11-10 at 12.27.47 PM.png"/>
          <p:cNvPicPr preferRelativeResize="0"/>
          <p:nvPr/>
        </p:nvPicPr>
        <p:blipFill>
          <a:blip r:embed="rId3">
            <a:alphaModFix/>
          </a:blip>
          <a:stretch>
            <a:fillRect/>
          </a:stretch>
        </p:blipFill>
        <p:spPr>
          <a:xfrm>
            <a:off x="3110525" y="3102125"/>
            <a:ext cx="5393801" cy="33711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1"/>
          <p:cNvPicPr preferRelativeResize="0"/>
          <p:nvPr/>
        </p:nvPicPr>
        <p:blipFill rotWithShape="1">
          <a:blip r:embed="rId3">
            <a:alphaModFix/>
          </a:blip>
          <a:srcRect/>
          <a:stretch/>
        </p:blipFill>
        <p:spPr>
          <a:xfrm rot="-5400000">
            <a:off x="4903204" y="-430796"/>
            <a:ext cx="6857999" cy="7719592"/>
          </a:xfrm>
          <a:prstGeom prst="rect">
            <a:avLst/>
          </a:prstGeom>
          <a:noFill/>
          <a:ln>
            <a:noFill/>
          </a:ln>
        </p:spPr>
      </p:pic>
      <p:sp>
        <p:nvSpPr>
          <p:cNvPr id="243" name="Google Shape;243;p11"/>
          <p:cNvSpPr/>
          <p:nvPr/>
        </p:nvSpPr>
        <p:spPr>
          <a:xfrm>
            <a:off x="0" y="0"/>
            <a:ext cx="6096000" cy="6858000"/>
          </a:xfrm>
          <a:custGeom>
            <a:avLst/>
            <a:gdLst/>
            <a:ahLst/>
            <a:cxnLst/>
            <a:rect l="l" t="t" r="r" b="b"/>
            <a:pathLst>
              <a:path w="6096000" h="6858000" extrusionOk="0">
                <a:moveTo>
                  <a:pt x="0" y="0"/>
                </a:moveTo>
                <a:lnTo>
                  <a:pt x="6096000" y="0"/>
                </a:lnTo>
                <a:lnTo>
                  <a:pt x="4591050" y="6829425"/>
                </a:lnTo>
                <a:lnTo>
                  <a:pt x="0" y="6858000"/>
                </a:lnTo>
                <a:lnTo>
                  <a:pt x="0" y="0"/>
                </a:lnTo>
                <a:close/>
              </a:path>
            </a:pathLst>
          </a:custGeom>
          <a:solidFill>
            <a:srgbClr val="57B1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4" name="Google Shape;244;p11"/>
          <p:cNvSpPr txBox="1">
            <a:spLocks noGrp="1"/>
          </p:cNvSpPr>
          <p:nvPr>
            <p:ph type="title"/>
          </p:nvPr>
        </p:nvSpPr>
        <p:spPr>
          <a:xfrm>
            <a:off x="838200" y="154779"/>
            <a:ext cx="484737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6000"/>
              <a:buFont typeface="Calibri"/>
              <a:buNone/>
            </a:pPr>
            <a:r>
              <a:rPr lang="en-US" sz="6000"/>
              <a:t>Did you know?</a:t>
            </a:r>
            <a:endParaRPr/>
          </a:p>
        </p:txBody>
      </p:sp>
      <p:sp>
        <p:nvSpPr>
          <p:cNvPr id="245" name="Google Shape;245;p11"/>
          <p:cNvSpPr/>
          <p:nvPr/>
        </p:nvSpPr>
        <p:spPr>
          <a:xfrm>
            <a:off x="114300" y="104775"/>
            <a:ext cx="476250" cy="409575"/>
          </a:xfrm>
          <a:prstGeom prst="flowChartConnector">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11"/>
          <p:cNvSpPr/>
          <p:nvPr/>
        </p:nvSpPr>
        <p:spPr>
          <a:xfrm>
            <a:off x="114300" y="612774"/>
            <a:ext cx="476250" cy="409575"/>
          </a:xfrm>
          <a:prstGeom prst="flowChartConnector">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11"/>
          <p:cNvSpPr/>
          <p:nvPr/>
        </p:nvSpPr>
        <p:spPr>
          <a:xfrm>
            <a:off x="114300" y="1120773"/>
            <a:ext cx="476250" cy="461963"/>
          </a:xfrm>
          <a:prstGeom prst="flowChartConnector">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8" name="Google Shape;248;p11"/>
          <p:cNvSpPr txBox="1"/>
          <p:nvPr/>
        </p:nvSpPr>
        <p:spPr>
          <a:xfrm>
            <a:off x="277262" y="2359480"/>
            <a:ext cx="4847375"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At </a:t>
            </a:r>
            <a:r>
              <a:rPr lang="en-US" sz="3600" b="1">
                <a:solidFill>
                  <a:schemeClr val="lt1"/>
                </a:solidFill>
                <a:latin typeface="Calibri"/>
                <a:ea typeface="Calibri"/>
                <a:cs typeface="Calibri"/>
                <a:sym typeface="Calibri"/>
              </a:rPr>
              <a:t>55 miles per hour</a:t>
            </a:r>
            <a:r>
              <a:rPr lang="en-US" sz="3600">
                <a:solidFill>
                  <a:schemeClr val="dk1"/>
                </a:solidFill>
                <a:latin typeface="Calibri"/>
                <a:ea typeface="Calibri"/>
                <a:cs typeface="Calibri"/>
                <a:sym typeface="Calibri"/>
              </a:rPr>
              <a:t>, sending or reading a text is like </a:t>
            </a:r>
            <a:r>
              <a:rPr lang="en-US" sz="3600" b="1">
                <a:solidFill>
                  <a:schemeClr val="lt1"/>
                </a:solidFill>
                <a:latin typeface="Calibri"/>
                <a:ea typeface="Calibri"/>
                <a:cs typeface="Calibri"/>
                <a:sym typeface="Calibri"/>
              </a:rPr>
              <a:t>driving</a:t>
            </a:r>
            <a:r>
              <a:rPr lang="en-US" sz="3600">
                <a:solidFill>
                  <a:schemeClr val="dk1"/>
                </a:solidFill>
                <a:latin typeface="Calibri"/>
                <a:ea typeface="Calibri"/>
                <a:cs typeface="Calibri"/>
                <a:sym typeface="Calibri"/>
              </a:rPr>
              <a:t> the length of a </a:t>
            </a:r>
            <a:r>
              <a:rPr lang="en-US" sz="3600" b="1">
                <a:solidFill>
                  <a:schemeClr val="lt1"/>
                </a:solidFill>
                <a:latin typeface="Calibri"/>
                <a:ea typeface="Calibri"/>
                <a:cs typeface="Calibri"/>
                <a:sym typeface="Calibri"/>
              </a:rPr>
              <a:t>football field with your eyes closed.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20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2"/>
          <p:cNvSpPr txBox="1">
            <a:spLocks noGrp="1"/>
          </p:cNvSpPr>
          <p:nvPr>
            <p:ph type="title"/>
          </p:nvPr>
        </p:nvSpPr>
        <p:spPr>
          <a:xfrm>
            <a:off x="3673867" y="2522698"/>
            <a:ext cx="4658474"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alibri"/>
              <a:buNone/>
            </a:pPr>
            <a:r>
              <a:rPr lang="en-US" sz="8000" b="1">
                <a:solidFill>
                  <a:schemeClr val="lt1"/>
                </a:solidFill>
                <a:latin typeface="Calibri"/>
                <a:ea typeface="Calibri"/>
                <a:cs typeface="Calibri"/>
                <a:sym typeface="Calibri"/>
              </a:rPr>
              <a:t>Some Statistics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3"/>
          <p:cNvSpPr txBox="1">
            <a:spLocks noGrp="1"/>
          </p:cNvSpPr>
          <p:nvPr>
            <p:ph type="title"/>
          </p:nvPr>
        </p:nvSpPr>
        <p:spPr>
          <a:xfrm>
            <a:off x="2721429" y="132869"/>
            <a:ext cx="7279307" cy="8118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Vermont: By the Numbers</a:t>
            </a:r>
            <a:endParaRPr/>
          </a:p>
        </p:txBody>
      </p:sp>
      <p:sp>
        <p:nvSpPr>
          <p:cNvPr id="260" name="Google Shape;260;p13"/>
          <p:cNvSpPr txBox="1"/>
          <p:nvPr/>
        </p:nvSpPr>
        <p:spPr>
          <a:xfrm>
            <a:off x="2438400" y="1077114"/>
            <a:ext cx="975360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Between 2021 and 2022, fewer people felt they were less likely to be ticketed for unsafe behaviors or rather more people thought unsafe behaviors were more likely to result in a ticket from law enforcement. </a:t>
            </a:r>
            <a:endParaRPr/>
          </a:p>
        </p:txBody>
      </p:sp>
      <p:graphicFrame>
        <p:nvGraphicFramePr>
          <p:cNvPr id="261" name="Google Shape;261;p13"/>
          <p:cNvGraphicFramePr/>
          <p:nvPr/>
        </p:nvGraphicFramePr>
        <p:xfrm>
          <a:off x="3985857" y="2662251"/>
          <a:ext cx="3000000" cy="3000000"/>
        </p:xfrm>
        <a:graphic>
          <a:graphicData uri="http://schemas.openxmlformats.org/drawingml/2006/table">
            <a:tbl>
              <a:tblPr firstRow="1" bandRow="1">
                <a:noFill/>
                <a:tableStyleId>{297B66D8-949F-4EC0-B3F9-F6E76A50FD31}</a:tableStyleId>
              </a:tblPr>
              <a:tblGrid>
                <a:gridCol w="3748650">
                  <a:extLst>
                    <a:ext uri="{9D8B030D-6E8A-4147-A177-3AD203B41FA5}">
                      <a16:colId xmlns:a16="http://schemas.microsoft.com/office/drawing/2014/main" val="20000"/>
                    </a:ext>
                  </a:extLst>
                </a:gridCol>
                <a:gridCol w="1596550">
                  <a:extLst>
                    <a:ext uri="{9D8B030D-6E8A-4147-A177-3AD203B41FA5}">
                      <a16:colId xmlns:a16="http://schemas.microsoft.com/office/drawing/2014/main" val="20001"/>
                    </a:ext>
                  </a:extLst>
                </a:gridCol>
                <a:gridCol w="1596550">
                  <a:extLst>
                    <a:ext uri="{9D8B030D-6E8A-4147-A177-3AD203B41FA5}">
                      <a16:colId xmlns:a16="http://schemas.microsoft.com/office/drawing/2014/main" val="20002"/>
                    </a:ext>
                  </a:extLst>
                </a:gridCol>
              </a:tblGrid>
              <a:tr h="50440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r>
                        <a:rPr lang="en-US" sz="1800"/>
                        <a:t>2021</a:t>
                      </a:r>
                      <a:endParaRPr/>
                    </a:p>
                  </a:txBody>
                  <a:tcPr marL="91450" marR="91450" marT="45725" marB="45725"/>
                </a:tc>
                <a:tc>
                  <a:txBody>
                    <a:bodyPr/>
                    <a:lstStyle/>
                    <a:p>
                      <a:pPr marL="0" marR="0" lvl="0" indent="0" algn="ctr" rtl="0">
                        <a:spcBef>
                          <a:spcPts val="0"/>
                        </a:spcBef>
                        <a:spcAft>
                          <a:spcPts val="0"/>
                        </a:spcAft>
                        <a:buNone/>
                      </a:pPr>
                      <a:r>
                        <a:rPr lang="en-US" sz="1800"/>
                        <a:t>2022</a:t>
                      </a:r>
                      <a:endParaRPr/>
                    </a:p>
                  </a:txBody>
                  <a:tcPr marL="91450" marR="91450" marT="45725" marB="45725"/>
                </a:tc>
                <a:extLst>
                  <a:ext uri="{0D108BD9-81ED-4DB2-BD59-A6C34878D82A}">
                    <a16:rowId xmlns:a16="http://schemas.microsoft.com/office/drawing/2014/main" val="10000"/>
                  </a:ext>
                </a:extLst>
              </a:tr>
              <a:tr h="504400">
                <a:tc>
                  <a:txBody>
                    <a:bodyPr/>
                    <a:lstStyle/>
                    <a:p>
                      <a:pPr marL="0" marR="0" lvl="0" indent="0" algn="l" rtl="0">
                        <a:spcBef>
                          <a:spcPts val="0"/>
                        </a:spcBef>
                        <a:spcAft>
                          <a:spcPts val="0"/>
                        </a:spcAft>
                        <a:buNone/>
                      </a:pPr>
                      <a:r>
                        <a:rPr lang="en-US" sz="1800"/>
                        <a:t>Driving over the posted speed limit</a:t>
                      </a:r>
                      <a:endParaRPr/>
                    </a:p>
                  </a:txBody>
                  <a:tcPr marL="91450" marR="91450" marT="45725" marB="45725"/>
                </a:tc>
                <a:tc>
                  <a:txBody>
                    <a:bodyPr/>
                    <a:lstStyle/>
                    <a:p>
                      <a:pPr marL="0" marR="0" lvl="0" indent="0" algn="ctr" rtl="0">
                        <a:spcBef>
                          <a:spcPts val="0"/>
                        </a:spcBef>
                        <a:spcAft>
                          <a:spcPts val="0"/>
                        </a:spcAft>
                        <a:buNone/>
                      </a:pPr>
                      <a:r>
                        <a:rPr lang="en-US" sz="1800"/>
                        <a:t>82.4%</a:t>
                      </a:r>
                      <a:endParaRPr/>
                    </a:p>
                  </a:txBody>
                  <a:tcPr marL="91450" marR="91450" marT="45725" marB="45725"/>
                </a:tc>
                <a:tc>
                  <a:txBody>
                    <a:bodyPr/>
                    <a:lstStyle/>
                    <a:p>
                      <a:pPr marL="0" marR="0" lvl="0" indent="0" algn="ctr" rtl="0">
                        <a:spcBef>
                          <a:spcPts val="0"/>
                        </a:spcBef>
                        <a:spcAft>
                          <a:spcPts val="0"/>
                        </a:spcAft>
                        <a:buNone/>
                      </a:pPr>
                      <a:r>
                        <a:rPr lang="en-US" sz="1800"/>
                        <a:t>75.6%</a:t>
                      </a:r>
                      <a:endParaRPr/>
                    </a:p>
                  </a:txBody>
                  <a:tcPr marL="91450" marR="91450" marT="45725" marB="45725"/>
                </a:tc>
                <a:extLst>
                  <a:ext uri="{0D108BD9-81ED-4DB2-BD59-A6C34878D82A}">
                    <a16:rowId xmlns:a16="http://schemas.microsoft.com/office/drawing/2014/main" val="10001"/>
                  </a:ext>
                </a:extLst>
              </a:tr>
              <a:tr h="870600">
                <a:tc>
                  <a:txBody>
                    <a:bodyPr/>
                    <a:lstStyle/>
                    <a:p>
                      <a:pPr marL="0" marR="0" lvl="0" indent="0" algn="l" rtl="0">
                        <a:spcBef>
                          <a:spcPts val="0"/>
                        </a:spcBef>
                        <a:spcAft>
                          <a:spcPts val="0"/>
                        </a:spcAft>
                        <a:buNone/>
                      </a:pPr>
                      <a:r>
                        <a:rPr lang="en-US" sz="1800"/>
                        <a:t>Using a hand-held electronic device (such as to talk or text)</a:t>
                      </a:r>
                      <a:endParaRPr/>
                    </a:p>
                  </a:txBody>
                  <a:tcPr marL="91450" marR="91450" marT="45725" marB="45725"/>
                </a:tc>
                <a:tc>
                  <a:txBody>
                    <a:bodyPr/>
                    <a:lstStyle/>
                    <a:p>
                      <a:pPr marL="0" marR="0" lvl="0" indent="0" algn="ctr" rtl="0">
                        <a:spcBef>
                          <a:spcPts val="0"/>
                        </a:spcBef>
                        <a:spcAft>
                          <a:spcPts val="0"/>
                        </a:spcAft>
                        <a:buNone/>
                      </a:pPr>
                      <a:r>
                        <a:rPr lang="en-US" sz="1800"/>
                        <a:t>76.4%</a:t>
                      </a:r>
                      <a:endParaRPr/>
                    </a:p>
                  </a:txBody>
                  <a:tcPr marL="91450" marR="91450" marT="45725" marB="45725"/>
                </a:tc>
                <a:tc>
                  <a:txBody>
                    <a:bodyPr/>
                    <a:lstStyle/>
                    <a:p>
                      <a:pPr marL="0" marR="0" lvl="0" indent="0" algn="ctr" rtl="0">
                        <a:spcBef>
                          <a:spcPts val="0"/>
                        </a:spcBef>
                        <a:spcAft>
                          <a:spcPts val="0"/>
                        </a:spcAft>
                        <a:buNone/>
                      </a:pPr>
                      <a:r>
                        <a:rPr lang="en-US" sz="1800"/>
                        <a:t>66.4%</a:t>
                      </a:r>
                      <a:endParaRPr/>
                    </a:p>
                  </a:txBody>
                  <a:tcPr marL="91450" marR="91450" marT="45725" marB="45725"/>
                </a:tc>
                <a:extLst>
                  <a:ext uri="{0D108BD9-81ED-4DB2-BD59-A6C34878D82A}">
                    <a16:rowId xmlns:a16="http://schemas.microsoft.com/office/drawing/2014/main" val="10002"/>
                  </a:ext>
                </a:extLst>
              </a:tr>
              <a:tr h="504400">
                <a:tc>
                  <a:txBody>
                    <a:bodyPr/>
                    <a:lstStyle/>
                    <a:p>
                      <a:pPr marL="0" marR="0" lvl="0" indent="0" algn="l" rtl="0">
                        <a:spcBef>
                          <a:spcPts val="0"/>
                        </a:spcBef>
                        <a:spcAft>
                          <a:spcPts val="0"/>
                        </a:spcAft>
                        <a:buNone/>
                      </a:pPr>
                      <a:r>
                        <a:rPr lang="en-US" sz="1800"/>
                        <a:t>Not wearing seatbelts</a:t>
                      </a:r>
                      <a:endParaRPr/>
                    </a:p>
                  </a:txBody>
                  <a:tcPr marL="91450" marR="91450" marT="45725" marB="45725"/>
                </a:tc>
                <a:tc>
                  <a:txBody>
                    <a:bodyPr/>
                    <a:lstStyle/>
                    <a:p>
                      <a:pPr marL="0" marR="0" lvl="0" indent="0" algn="ctr" rtl="0">
                        <a:spcBef>
                          <a:spcPts val="0"/>
                        </a:spcBef>
                        <a:spcAft>
                          <a:spcPts val="0"/>
                        </a:spcAft>
                        <a:buNone/>
                      </a:pPr>
                      <a:r>
                        <a:rPr lang="en-US" sz="1800"/>
                        <a:t>62.4%</a:t>
                      </a:r>
                      <a:endParaRPr/>
                    </a:p>
                  </a:txBody>
                  <a:tcPr marL="91450" marR="91450" marT="45725" marB="45725"/>
                </a:tc>
                <a:tc>
                  <a:txBody>
                    <a:bodyPr/>
                    <a:lstStyle/>
                    <a:p>
                      <a:pPr marL="0" marR="0" lvl="0" indent="0" algn="ctr" rtl="0">
                        <a:spcBef>
                          <a:spcPts val="0"/>
                        </a:spcBef>
                        <a:spcAft>
                          <a:spcPts val="0"/>
                        </a:spcAft>
                        <a:buNone/>
                      </a:pPr>
                      <a:r>
                        <a:rPr lang="en-US" sz="1800"/>
                        <a:t>53.6%</a:t>
                      </a:r>
                      <a:endParaRPr/>
                    </a:p>
                  </a:txBody>
                  <a:tcPr marL="91450" marR="91450" marT="45725" marB="45725"/>
                </a:tc>
                <a:extLst>
                  <a:ext uri="{0D108BD9-81ED-4DB2-BD59-A6C34878D82A}">
                    <a16:rowId xmlns:a16="http://schemas.microsoft.com/office/drawing/2014/main" val="10003"/>
                  </a:ext>
                </a:extLst>
              </a:tr>
            </a:tbl>
          </a:graphicData>
        </a:graphic>
      </p:graphicFrame>
      <p:pic>
        <p:nvPicPr>
          <p:cNvPr id="262" name="Google Shape;262;p13" descr="Free road street highway vector"/>
          <p:cNvPicPr preferRelativeResize="0"/>
          <p:nvPr/>
        </p:nvPicPr>
        <p:blipFill rotWithShape="1">
          <a:blip r:embed="rId3">
            <a:alphaModFix/>
          </a:blip>
          <a:srcRect/>
          <a:stretch/>
        </p:blipFill>
        <p:spPr>
          <a:xfrm>
            <a:off x="-2641313" y="0"/>
            <a:ext cx="6826250" cy="6858000"/>
          </a:xfrm>
          <a:prstGeom prst="rect">
            <a:avLst/>
          </a:prstGeom>
          <a:noFill/>
          <a:ln>
            <a:noFill/>
          </a:ln>
        </p:spPr>
      </p:pic>
      <p:sp>
        <p:nvSpPr>
          <p:cNvPr id="263" name="Google Shape;263;p13"/>
          <p:cNvSpPr txBox="1"/>
          <p:nvPr/>
        </p:nvSpPr>
        <p:spPr>
          <a:xfrm>
            <a:off x="4184937" y="6488668"/>
            <a:ext cx="748906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2022 VERMONT STATE HIGHWAY SAFETY OFFICE ATTITUDE SURVEY RESULTS </a:t>
            </a:r>
            <a:endParaRPr sz="12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 calcmode="lin" valueType="num">
                                      <p:cBhvr additive="base">
                                        <p:cTn id="7" dur="500"/>
                                        <p:tgtEl>
                                          <p:spTgt spid="2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4"/>
          <p:cNvSpPr txBox="1">
            <a:spLocks noGrp="1"/>
          </p:cNvSpPr>
          <p:nvPr>
            <p:ph type="title"/>
          </p:nvPr>
        </p:nvSpPr>
        <p:spPr>
          <a:xfrm>
            <a:off x="204458" y="147842"/>
            <a:ext cx="10225134" cy="81182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Vermont Data-Youth Risk Behavior Survey (YRBS)</a:t>
            </a:r>
            <a:endParaRPr/>
          </a:p>
        </p:txBody>
      </p:sp>
      <p:pic>
        <p:nvPicPr>
          <p:cNvPr id="270" name="Google Shape;270;p14"/>
          <p:cNvPicPr preferRelativeResize="0"/>
          <p:nvPr/>
        </p:nvPicPr>
        <p:blipFill rotWithShape="1">
          <a:blip r:embed="rId3">
            <a:alphaModFix/>
          </a:blip>
          <a:srcRect/>
          <a:stretch/>
        </p:blipFill>
        <p:spPr>
          <a:xfrm>
            <a:off x="0" y="5334000"/>
            <a:ext cx="12192000" cy="1524292"/>
          </a:xfrm>
          <a:prstGeom prst="rect">
            <a:avLst/>
          </a:prstGeom>
          <a:noFill/>
          <a:ln>
            <a:noFill/>
          </a:ln>
        </p:spPr>
      </p:pic>
      <p:sp>
        <p:nvSpPr>
          <p:cNvPr id="271" name="Google Shape;271;p14"/>
          <p:cNvSpPr/>
          <p:nvPr/>
        </p:nvSpPr>
        <p:spPr>
          <a:xfrm>
            <a:off x="0" y="5853112"/>
            <a:ext cx="830655" cy="30003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2" name="Google Shape;272;p14"/>
          <p:cNvPicPr preferRelativeResize="0"/>
          <p:nvPr/>
        </p:nvPicPr>
        <p:blipFill rotWithShape="1">
          <a:blip r:embed="rId4">
            <a:alphaModFix/>
          </a:blip>
          <a:srcRect/>
          <a:stretch/>
        </p:blipFill>
        <p:spPr>
          <a:xfrm>
            <a:off x="1370262" y="5853112"/>
            <a:ext cx="1390008" cy="298730"/>
          </a:xfrm>
          <a:prstGeom prst="rect">
            <a:avLst/>
          </a:prstGeom>
          <a:noFill/>
          <a:ln>
            <a:noFill/>
          </a:ln>
        </p:spPr>
      </p:pic>
      <p:pic>
        <p:nvPicPr>
          <p:cNvPr id="273" name="Google Shape;273;p14"/>
          <p:cNvPicPr preferRelativeResize="0"/>
          <p:nvPr/>
        </p:nvPicPr>
        <p:blipFill rotWithShape="1">
          <a:blip r:embed="rId4">
            <a:alphaModFix/>
          </a:blip>
          <a:srcRect/>
          <a:stretch/>
        </p:blipFill>
        <p:spPr>
          <a:xfrm>
            <a:off x="3520290" y="5853112"/>
            <a:ext cx="1390008" cy="298730"/>
          </a:xfrm>
          <a:prstGeom prst="rect">
            <a:avLst/>
          </a:prstGeom>
          <a:noFill/>
          <a:ln>
            <a:noFill/>
          </a:ln>
        </p:spPr>
      </p:pic>
      <p:pic>
        <p:nvPicPr>
          <p:cNvPr id="274" name="Google Shape;274;p14"/>
          <p:cNvPicPr preferRelativeResize="0"/>
          <p:nvPr/>
        </p:nvPicPr>
        <p:blipFill rotWithShape="1">
          <a:blip r:embed="rId4">
            <a:alphaModFix/>
          </a:blip>
          <a:srcRect/>
          <a:stretch/>
        </p:blipFill>
        <p:spPr>
          <a:xfrm>
            <a:off x="5650611" y="5853112"/>
            <a:ext cx="1390008" cy="298730"/>
          </a:xfrm>
          <a:prstGeom prst="rect">
            <a:avLst/>
          </a:prstGeom>
          <a:noFill/>
          <a:ln>
            <a:noFill/>
          </a:ln>
        </p:spPr>
      </p:pic>
      <p:pic>
        <p:nvPicPr>
          <p:cNvPr id="275" name="Google Shape;275;p14"/>
          <p:cNvPicPr preferRelativeResize="0"/>
          <p:nvPr/>
        </p:nvPicPr>
        <p:blipFill rotWithShape="1">
          <a:blip r:embed="rId4">
            <a:alphaModFix/>
          </a:blip>
          <a:srcRect/>
          <a:stretch/>
        </p:blipFill>
        <p:spPr>
          <a:xfrm>
            <a:off x="7664166" y="5853112"/>
            <a:ext cx="1390008" cy="298730"/>
          </a:xfrm>
          <a:prstGeom prst="rect">
            <a:avLst/>
          </a:prstGeom>
          <a:noFill/>
          <a:ln>
            <a:noFill/>
          </a:ln>
        </p:spPr>
      </p:pic>
      <p:pic>
        <p:nvPicPr>
          <p:cNvPr id="276" name="Google Shape;276;p14"/>
          <p:cNvPicPr preferRelativeResize="0"/>
          <p:nvPr/>
        </p:nvPicPr>
        <p:blipFill rotWithShape="1">
          <a:blip r:embed="rId4">
            <a:alphaModFix/>
          </a:blip>
          <a:srcRect/>
          <a:stretch/>
        </p:blipFill>
        <p:spPr>
          <a:xfrm>
            <a:off x="11601450" y="5853112"/>
            <a:ext cx="590550" cy="298730"/>
          </a:xfrm>
          <a:prstGeom prst="rect">
            <a:avLst/>
          </a:prstGeom>
          <a:noFill/>
          <a:ln>
            <a:noFill/>
          </a:ln>
        </p:spPr>
      </p:pic>
      <p:pic>
        <p:nvPicPr>
          <p:cNvPr id="277" name="Google Shape;277;p14"/>
          <p:cNvPicPr preferRelativeResize="0"/>
          <p:nvPr/>
        </p:nvPicPr>
        <p:blipFill rotWithShape="1">
          <a:blip r:embed="rId4">
            <a:alphaModFix/>
          </a:blip>
          <a:srcRect/>
          <a:stretch/>
        </p:blipFill>
        <p:spPr>
          <a:xfrm>
            <a:off x="9677721" y="5853112"/>
            <a:ext cx="1390008" cy="298730"/>
          </a:xfrm>
          <a:prstGeom prst="rect">
            <a:avLst/>
          </a:prstGeom>
          <a:noFill/>
          <a:ln>
            <a:noFill/>
          </a:ln>
        </p:spPr>
      </p:pic>
      <p:sp>
        <p:nvSpPr>
          <p:cNvPr id="278" name="Google Shape;278;p14"/>
          <p:cNvSpPr txBox="1"/>
          <p:nvPr/>
        </p:nvSpPr>
        <p:spPr>
          <a:xfrm>
            <a:off x="227549" y="1132801"/>
            <a:ext cx="11964451" cy="23391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The 2023 YRBS showed that among students who drive, </a:t>
            </a:r>
            <a:r>
              <a:rPr lang="en-US" sz="3200" b="1">
                <a:solidFill>
                  <a:schemeClr val="dk1"/>
                </a:solidFill>
                <a:latin typeface="Calibri"/>
                <a:ea typeface="Calibri"/>
                <a:cs typeface="Calibri"/>
                <a:sym typeface="Calibri"/>
              </a:rPr>
              <a:t>nearly four in ten (38%)</a:t>
            </a:r>
            <a:r>
              <a:rPr lang="en-US" sz="3200">
                <a:solidFill>
                  <a:schemeClr val="dk1"/>
                </a:solidFill>
                <a:latin typeface="Calibri"/>
                <a:ea typeface="Calibri"/>
                <a:cs typeface="Calibri"/>
                <a:sym typeface="Calibri"/>
              </a:rPr>
              <a:t> </a:t>
            </a:r>
            <a:r>
              <a:rPr lang="en-US" sz="3200" b="1">
                <a:solidFill>
                  <a:schemeClr val="dk1"/>
                </a:solidFill>
                <a:latin typeface="Calibri"/>
                <a:ea typeface="Calibri"/>
                <a:cs typeface="Calibri"/>
                <a:sym typeface="Calibri"/>
              </a:rPr>
              <a:t>reported texting or emailing while driving at least once</a:t>
            </a:r>
            <a:r>
              <a:rPr lang="en-US" sz="3200">
                <a:solidFill>
                  <a:schemeClr val="dk1"/>
                </a:solidFill>
                <a:latin typeface="Calibri"/>
                <a:ea typeface="Calibri"/>
                <a:cs typeface="Calibri"/>
                <a:sym typeface="Calibri"/>
              </a:rPr>
              <a:t> during the past 30 days. </a:t>
            </a:r>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9" name="Google Shape;279;p14"/>
          <p:cNvSpPr/>
          <p:nvPr/>
        </p:nvSpPr>
        <p:spPr>
          <a:xfrm>
            <a:off x="78663" y="6488668"/>
            <a:ext cx="53108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*No significant change between 2017 to 2019 or 2013.</a:t>
            </a:r>
            <a:endParaRPr/>
          </a:p>
        </p:txBody>
      </p:sp>
      <p:pic>
        <p:nvPicPr>
          <p:cNvPr id="280" name="Google Shape;280;p14" descr="Free automobile car red vector"/>
          <p:cNvPicPr preferRelativeResize="0"/>
          <p:nvPr/>
        </p:nvPicPr>
        <p:blipFill rotWithShape="1">
          <a:blip r:embed="rId5">
            <a:alphaModFix/>
          </a:blip>
          <a:srcRect/>
          <a:stretch/>
        </p:blipFill>
        <p:spPr>
          <a:xfrm>
            <a:off x="6178609" y="3310720"/>
            <a:ext cx="5570850" cy="2785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5"/>
          <p:cNvSpPr/>
          <p:nvPr/>
        </p:nvSpPr>
        <p:spPr>
          <a:xfrm>
            <a:off x="279528" y="179476"/>
            <a:ext cx="7326617"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Over half of Vermont drivers have never used a device while driving </a:t>
            </a:r>
            <a:endParaRPr/>
          </a:p>
        </p:txBody>
      </p:sp>
      <p:pic>
        <p:nvPicPr>
          <p:cNvPr id="287" name="Google Shape;287;p15"/>
          <p:cNvPicPr preferRelativeResize="0"/>
          <p:nvPr/>
        </p:nvPicPr>
        <p:blipFill rotWithShape="1">
          <a:blip r:embed="rId3">
            <a:alphaModFix/>
          </a:blip>
          <a:srcRect/>
          <a:stretch/>
        </p:blipFill>
        <p:spPr>
          <a:xfrm>
            <a:off x="3623255" y="376622"/>
            <a:ext cx="1365622" cy="3377478"/>
          </a:xfrm>
          <a:prstGeom prst="rect">
            <a:avLst/>
          </a:prstGeom>
          <a:noFill/>
          <a:ln>
            <a:noFill/>
          </a:ln>
        </p:spPr>
      </p:pic>
      <p:pic>
        <p:nvPicPr>
          <p:cNvPr id="288" name="Google Shape;288;p15"/>
          <p:cNvPicPr preferRelativeResize="0"/>
          <p:nvPr/>
        </p:nvPicPr>
        <p:blipFill rotWithShape="1">
          <a:blip r:embed="rId3">
            <a:alphaModFix/>
          </a:blip>
          <a:srcRect/>
          <a:stretch/>
        </p:blipFill>
        <p:spPr>
          <a:xfrm>
            <a:off x="5234209" y="372377"/>
            <a:ext cx="1365622" cy="3377478"/>
          </a:xfrm>
          <a:prstGeom prst="rect">
            <a:avLst/>
          </a:prstGeom>
          <a:noFill/>
          <a:ln>
            <a:noFill/>
          </a:ln>
        </p:spPr>
      </p:pic>
      <p:pic>
        <p:nvPicPr>
          <p:cNvPr id="289" name="Google Shape;289;p15"/>
          <p:cNvPicPr preferRelativeResize="0"/>
          <p:nvPr/>
        </p:nvPicPr>
        <p:blipFill rotWithShape="1">
          <a:blip r:embed="rId3">
            <a:alphaModFix/>
          </a:blip>
          <a:srcRect/>
          <a:stretch/>
        </p:blipFill>
        <p:spPr>
          <a:xfrm>
            <a:off x="6831207" y="366170"/>
            <a:ext cx="1365622" cy="3377478"/>
          </a:xfrm>
          <a:prstGeom prst="rect">
            <a:avLst/>
          </a:prstGeom>
          <a:noFill/>
          <a:ln>
            <a:noFill/>
          </a:ln>
        </p:spPr>
      </p:pic>
      <p:pic>
        <p:nvPicPr>
          <p:cNvPr id="290" name="Google Shape;290;p15"/>
          <p:cNvPicPr preferRelativeResize="0"/>
          <p:nvPr/>
        </p:nvPicPr>
        <p:blipFill rotWithShape="1">
          <a:blip r:embed="rId3">
            <a:alphaModFix/>
          </a:blip>
          <a:srcRect/>
          <a:stretch/>
        </p:blipFill>
        <p:spPr>
          <a:xfrm>
            <a:off x="8483702" y="335939"/>
            <a:ext cx="1365622" cy="3377478"/>
          </a:xfrm>
          <a:prstGeom prst="rect">
            <a:avLst/>
          </a:prstGeom>
          <a:noFill/>
          <a:ln>
            <a:noFill/>
          </a:ln>
        </p:spPr>
      </p:pic>
      <p:pic>
        <p:nvPicPr>
          <p:cNvPr id="291" name="Google Shape;291;p15"/>
          <p:cNvPicPr preferRelativeResize="0"/>
          <p:nvPr/>
        </p:nvPicPr>
        <p:blipFill rotWithShape="1">
          <a:blip r:embed="rId3">
            <a:alphaModFix/>
          </a:blip>
          <a:srcRect/>
          <a:stretch/>
        </p:blipFill>
        <p:spPr>
          <a:xfrm>
            <a:off x="10050515" y="329149"/>
            <a:ext cx="1365622" cy="3377478"/>
          </a:xfrm>
          <a:prstGeom prst="rect">
            <a:avLst/>
          </a:prstGeom>
          <a:noFill/>
          <a:ln>
            <a:noFill/>
          </a:ln>
        </p:spPr>
      </p:pic>
      <p:pic>
        <p:nvPicPr>
          <p:cNvPr id="292" name="Google Shape;292;p15"/>
          <p:cNvPicPr preferRelativeResize="0"/>
          <p:nvPr/>
        </p:nvPicPr>
        <p:blipFill rotWithShape="1">
          <a:blip r:embed="rId3">
            <a:alphaModFix/>
          </a:blip>
          <a:srcRect r="58497"/>
          <a:stretch/>
        </p:blipFill>
        <p:spPr>
          <a:xfrm>
            <a:off x="11713066" y="254318"/>
            <a:ext cx="566780" cy="3377478"/>
          </a:xfrm>
          <a:prstGeom prst="rect">
            <a:avLst/>
          </a:prstGeom>
          <a:noFill/>
          <a:ln>
            <a:noFill/>
          </a:ln>
        </p:spPr>
      </p:pic>
      <p:sp>
        <p:nvSpPr>
          <p:cNvPr id="293" name="Google Shape;293;p15"/>
          <p:cNvSpPr/>
          <p:nvPr/>
        </p:nvSpPr>
        <p:spPr>
          <a:xfrm>
            <a:off x="2342676" y="1589114"/>
            <a:ext cx="923972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53%</a:t>
            </a:r>
            <a:endParaRPr/>
          </a:p>
        </p:txBody>
      </p:sp>
      <p:sp>
        <p:nvSpPr>
          <p:cNvPr id="294" name="Google Shape;294;p15"/>
          <p:cNvSpPr/>
          <p:nvPr/>
        </p:nvSpPr>
        <p:spPr>
          <a:xfrm>
            <a:off x="3896156" y="2816481"/>
            <a:ext cx="8089029"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The majority of Vermont drivers see even hands-free phone use as unsafe </a:t>
            </a:r>
            <a:endParaRPr/>
          </a:p>
        </p:txBody>
      </p:sp>
      <p:pic>
        <p:nvPicPr>
          <p:cNvPr id="295" name="Google Shape;295;p15"/>
          <p:cNvPicPr preferRelativeResize="0"/>
          <p:nvPr/>
        </p:nvPicPr>
        <p:blipFill rotWithShape="1">
          <a:blip r:embed="rId3">
            <a:alphaModFix/>
          </a:blip>
          <a:srcRect/>
          <a:stretch/>
        </p:blipFill>
        <p:spPr>
          <a:xfrm>
            <a:off x="2207594" y="2937490"/>
            <a:ext cx="1365622" cy="3377478"/>
          </a:xfrm>
          <a:prstGeom prst="rect">
            <a:avLst/>
          </a:prstGeom>
          <a:noFill/>
          <a:ln>
            <a:noFill/>
          </a:ln>
        </p:spPr>
      </p:pic>
      <p:pic>
        <p:nvPicPr>
          <p:cNvPr id="296" name="Google Shape;296;p15"/>
          <p:cNvPicPr preferRelativeResize="0"/>
          <p:nvPr/>
        </p:nvPicPr>
        <p:blipFill rotWithShape="1">
          <a:blip r:embed="rId3">
            <a:alphaModFix/>
          </a:blip>
          <a:srcRect/>
          <a:stretch/>
        </p:blipFill>
        <p:spPr>
          <a:xfrm>
            <a:off x="3843576" y="2930700"/>
            <a:ext cx="1365622" cy="3377478"/>
          </a:xfrm>
          <a:prstGeom prst="rect">
            <a:avLst/>
          </a:prstGeom>
          <a:noFill/>
          <a:ln>
            <a:noFill/>
          </a:ln>
        </p:spPr>
      </p:pic>
      <p:pic>
        <p:nvPicPr>
          <p:cNvPr id="297" name="Google Shape;297;p15"/>
          <p:cNvPicPr preferRelativeResize="0"/>
          <p:nvPr/>
        </p:nvPicPr>
        <p:blipFill rotWithShape="1">
          <a:blip r:embed="rId3">
            <a:alphaModFix/>
          </a:blip>
          <a:srcRect/>
          <a:stretch/>
        </p:blipFill>
        <p:spPr>
          <a:xfrm>
            <a:off x="5345648" y="2937490"/>
            <a:ext cx="1365622" cy="3377478"/>
          </a:xfrm>
          <a:prstGeom prst="rect">
            <a:avLst/>
          </a:prstGeom>
          <a:noFill/>
          <a:ln>
            <a:noFill/>
          </a:ln>
        </p:spPr>
      </p:pic>
      <p:pic>
        <p:nvPicPr>
          <p:cNvPr id="298" name="Google Shape;298;p15"/>
          <p:cNvPicPr preferRelativeResize="0"/>
          <p:nvPr/>
        </p:nvPicPr>
        <p:blipFill rotWithShape="1">
          <a:blip r:embed="rId3">
            <a:alphaModFix/>
          </a:blip>
          <a:srcRect/>
          <a:stretch/>
        </p:blipFill>
        <p:spPr>
          <a:xfrm>
            <a:off x="6914675" y="2937490"/>
            <a:ext cx="1365622" cy="3377478"/>
          </a:xfrm>
          <a:prstGeom prst="rect">
            <a:avLst/>
          </a:prstGeom>
          <a:noFill/>
          <a:ln>
            <a:noFill/>
          </a:ln>
        </p:spPr>
      </p:pic>
      <p:pic>
        <p:nvPicPr>
          <p:cNvPr id="299" name="Google Shape;299;p15"/>
          <p:cNvPicPr preferRelativeResize="0"/>
          <p:nvPr/>
        </p:nvPicPr>
        <p:blipFill rotWithShape="1">
          <a:blip r:embed="rId3">
            <a:alphaModFix/>
          </a:blip>
          <a:srcRect/>
          <a:stretch/>
        </p:blipFill>
        <p:spPr>
          <a:xfrm>
            <a:off x="8566353" y="2930700"/>
            <a:ext cx="1365622" cy="3377478"/>
          </a:xfrm>
          <a:prstGeom prst="rect">
            <a:avLst/>
          </a:prstGeom>
          <a:noFill/>
          <a:ln>
            <a:noFill/>
          </a:ln>
        </p:spPr>
      </p:pic>
      <p:pic>
        <p:nvPicPr>
          <p:cNvPr id="300" name="Google Shape;300;p15"/>
          <p:cNvPicPr preferRelativeResize="0"/>
          <p:nvPr/>
        </p:nvPicPr>
        <p:blipFill rotWithShape="1">
          <a:blip r:embed="rId3">
            <a:alphaModFix/>
          </a:blip>
          <a:srcRect r="74233"/>
          <a:stretch/>
        </p:blipFill>
        <p:spPr>
          <a:xfrm>
            <a:off x="11860826" y="2930700"/>
            <a:ext cx="351884" cy="3377478"/>
          </a:xfrm>
          <a:prstGeom prst="rect">
            <a:avLst/>
          </a:prstGeom>
          <a:noFill/>
          <a:ln>
            <a:noFill/>
          </a:ln>
        </p:spPr>
      </p:pic>
      <p:sp>
        <p:nvSpPr>
          <p:cNvPr id="301" name="Google Shape;301;p15"/>
          <p:cNvSpPr/>
          <p:nvPr/>
        </p:nvSpPr>
        <p:spPr>
          <a:xfrm>
            <a:off x="1055382" y="4272286"/>
            <a:ext cx="1052701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61%</a:t>
            </a:r>
            <a:endParaRPr/>
          </a:p>
        </p:txBody>
      </p:sp>
      <p:pic>
        <p:nvPicPr>
          <p:cNvPr id="302" name="Google Shape;302;p15"/>
          <p:cNvPicPr preferRelativeResize="0"/>
          <p:nvPr/>
        </p:nvPicPr>
        <p:blipFill rotWithShape="1">
          <a:blip r:embed="rId3">
            <a:alphaModFix/>
          </a:blip>
          <a:srcRect/>
          <a:stretch/>
        </p:blipFill>
        <p:spPr>
          <a:xfrm>
            <a:off x="10172264" y="2930700"/>
            <a:ext cx="1365622" cy="3377478"/>
          </a:xfrm>
          <a:prstGeom prst="rect">
            <a:avLst/>
          </a:prstGeom>
          <a:noFill/>
          <a:ln>
            <a:noFill/>
          </a:ln>
        </p:spPr>
      </p:pic>
      <p:pic>
        <p:nvPicPr>
          <p:cNvPr id="303" name="Google Shape;303;p15"/>
          <p:cNvPicPr preferRelativeResize="0"/>
          <p:nvPr/>
        </p:nvPicPr>
        <p:blipFill rotWithShape="1">
          <a:blip r:embed="rId4">
            <a:alphaModFix/>
          </a:blip>
          <a:srcRect/>
          <a:stretch/>
        </p:blipFill>
        <p:spPr>
          <a:xfrm>
            <a:off x="0" y="6026493"/>
            <a:ext cx="12192000" cy="847344"/>
          </a:xfrm>
          <a:prstGeom prst="rect">
            <a:avLst/>
          </a:prstGeom>
          <a:noFill/>
          <a:ln>
            <a:noFill/>
          </a:ln>
        </p:spPr>
      </p:pic>
      <p:sp>
        <p:nvSpPr>
          <p:cNvPr id="304" name="Google Shape;304;p15"/>
          <p:cNvSpPr txBox="1"/>
          <p:nvPr/>
        </p:nvSpPr>
        <p:spPr>
          <a:xfrm>
            <a:off x="-47054" y="5657161"/>
            <a:ext cx="83273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STATE OF VERMONT DISTRACTED DRIVING OBSERVATION RESULTS 2022 FINAL REPORT</a:t>
            </a:r>
            <a:endParaRPr sz="12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6"/>
          <p:cNvSpPr txBox="1">
            <a:spLocks noGrp="1"/>
          </p:cNvSpPr>
          <p:nvPr>
            <p:ph type="title"/>
          </p:nvPr>
        </p:nvSpPr>
        <p:spPr>
          <a:xfrm>
            <a:off x="122976" y="84467"/>
            <a:ext cx="5109927" cy="10834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New Hampshire Data</a:t>
            </a:r>
            <a:endParaRPr/>
          </a:p>
        </p:txBody>
      </p:sp>
      <p:sp>
        <p:nvSpPr>
          <p:cNvPr id="311" name="Google Shape;311;p16"/>
          <p:cNvSpPr txBox="1"/>
          <p:nvPr/>
        </p:nvSpPr>
        <p:spPr>
          <a:xfrm>
            <a:off x="579422" y="1439501"/>
            <a:ext cx="110999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42 fatal crashes </a:t>
            </a:r>
            <a:r>
              <a:rPr lang="en-US" sz="1800">
                <a:solidFill>
                  <a:schemeClr val="dk1"/>
                </a:solidFill>
                <a:latin typeface="Calibri"/>
                <a:ea typeface="Calibri"/>
                <a:cs typeface="Calibri"/>
                <a:sym typeface="Calibri"/>
              </a:rPr>
              <a:t>in New Hampshire with distraction or inattention as the primary causation from 2014 through 2020. </a:t>
            </a:r>
            <a:endParaRPr/>
          </a:p>
        </p:txBody>
      </p:sp>
      <p:pic>
        <p:nvPicPr>
          <p:cNvPr id="312" name="Google Shape;312;p16"/>
          <p:cNvPicPr preferRelativeResize="0"/>
          <p:nvPr/>
        </p:nvPicPr>
        <p:blipFill rotWithShape="1">
          <a:blip r:embed="rId3">
            <a:alphaModFix/>
          </a:blip>
          <a:srcRect/>
          <a:stretch/>
        </p:blipFill>
        <p:spPr>
          <a:xfrm>
            <a:off x="503434" y="2080438"/>
            <a:ext cx="2075380" cy="2075380"/>
          </a:xfrm>
          <a:prstGeom prst="rect">
            <a:avLst/>
          </a:prstGeom>
          <a:noFill/>
          <a:ln>
            <a:noFill/>
          </a:ln>
        </p:spPr>
      </p:pic>
      <p:pic>
        <p:nvPicPr>
          <p:cNvPr id="313" name="Google Shape;313;p16"/>
          <p:cNvPicPr preferRelativeResize="0"/>
          <p:nvPr/>
        </p:nvPicPr>
        <p:blipFill rotWithShape="1">
          <a:blip r:embed="rId4">
            <a:alphaModFix/>
          </a:blip>
          <a:srcRect/>
          <a:stretch/>
        </p:blipFill>
        <p:spPr>
          <a:xfrm>
            <a:off x="2578814" y="2080438"/>
            <a:ext cx="2075380" cy="2075380"/>
          </a:xfrm>
          <a:prstGeom prst="rect">
            <a:avLst/>
          </a:prstGeom>
          <a:noFill/>
          <a:ln>
            <a:noFill/>
          </a:ln>
        </p:spPr>
      </p:pic>
      <p:pic>
        <p:nvPicPr>
          <p:cNvPr id="314" name="Google Shape;314;p16"/>
          <p:cNvPicPr preferRelativeResize="0"/>
          <p:nvPr/>
        </p:nvPicPr>
        <p:blipFill rotWithShape="1">
          <a:blip r:embed="rId4">
            <a:alphaModFix/>
          </a:blip>
          <a:srcRect/>
          <a:stretch/>
        </p:blipFill>
        <p:spPr>
          <a:xfrm>
            <a:off x="4654194" y="2080438"/>
            <a:ext cx="2075380" cy="2075380"/>
          </a:xfrm>
          <a:prstGeom prst="rect">
            <a:avLst/>
          </a:prstGeom>
          <a:noFill/>
          <a:ln>
            <a:noFill/>
          </a:ln>
        </p:spPr>
      </p:pic>
      <p:pic>
        <p:nvPicPr>
          <p:cNvPr id="315" name="Google Shape;315;p16"/>
          <p:cNvPicPr preferRelativeResize="0"/>
          <p:nvPr/>
        </p:nvPicPr>
        <p:blipFill rotWithShape="1">
          <a:blip r:embed="rId4">
            <a:alphaModFix/>
          </a:blip>
          <a:srcRect/>
          <a:stretch/>
        </p:blipFill>
        <p:spPr>
          <a:xfrm>
            <a:off x="6729574" y="2080438"/>
            <a:ext cx="2075380" cy="2075380"/>
          </a:xfrm>
          <a:prstGeom prst="rect">
            <a:avLst/>
          </a:prstGeom>
          <a:noFill/>
          <a:ln>
            <a:noFill/>
          </a:ln>
        </p:spPr>
      </p:pic>
      <p:pic>
        <p:nvPicPr>
          <p:cNvPr id="316" name="Google Shape;316;p16"/>
          <p:cNvPicPr preferRelativeResize="0"/>
          <p:nvPr/>
        </p:nvPicPr>
        <p:blipFill rotWithShape="1">
          <a:blip r:embed="rId4">
            <a:alphaModFix/>
          </a:blip>
          <a:srcRect/>
          <a:stretch/>
        </p:blipFill>
        <p:spPr>
          <a:xfrm>
            <a:off x="8804954" y="2080438"/>
            <a:ext cx="2075380" cy="2075380"/>
          </a:xfrm>
          <a:prstGeom prst="rect">
            <a:avLst/>
          </a:prstGeom>
          <a:noFill/>
          <a:ln>
            <a:noFill/>
          </a:ln>
        </p:spPr>
      </p:pic>
      <p:pic>
        <p:nvPicPr>
          <p:cNvPr id="317" name="Google Shape;317;p16"/>
          <p:cNvPicPr preferRelativeResize="0"/>
          <p:nvPr/>
        </p:nvPicPr>
        <p:blipFill rotWithShape="1">
          <a:blip r:embed="rId4">
            <a:alphaModFix/>
          </a:blip>
          <a:srcRect/>
          <a:stretch/>
        </p:blipFill>
        <p:spPr>
          <a:xfrm>
            <a:off x="503434" y="4155818"/>
            <a:ext cx="2075380" cy="2075380"/>
          </a:xfrm>
          <a:prstGeom prst="rect">
            <a:avLst/>
          </a:prstGeom>
          <a:noFill/>
          <a:ln>
            <a:noFill/>
          </a:ln>
        </p:spPr>
      </p:pic>
      <p:pic>
        <p:nvPicPr>
          <p:cNvPr id="318" name="Google Shape;318;p16"/>
          <p:cNvPicPr preferRelativeResize="0"/>
          <p:nvPr/>
        </p:nvPicPr>
        <p:blipFill rotWithShape="1">
          <a:blip r:embed="rId4">
            <a:alphaModFix/>
          </a:blip>
          <a:srcRect/>
          <a:stretch/>
        </p:blipFill>
        <p:spPr>
          <a:xfrm>
            <a:off x="2578814" y="4155818"/>
            <a:ext cx="2075380" cy="2075380"/>
          </a:xfrm>
          <a:prstGeom prst="rect">
            <a:avLst/>
          </a:prstGeom>
          <a:noFill/>
          <a:ln>
            <a:noFill/>
          </a:ln>
        </p:spPr>
      </p:pic>
      <p:pic>
        <p:nvPicPr>
          <p:cNvPr id="319" name="Google Shape;319;p16"/>
          <p:cNvPicPr preferRelativeResize="0"/>
          <p:nvPr/>
        </p:nvPicPr>
        <p:blipFill rotWithShape="1">
          <a:blip r:embed="rId4">
            <a:alphaModFix/>
          </a:blip>
          <a:srcRect/>
          <a:stretch/>
        </p:blipFill>
        <p:spPr>
          <a:xfrm>
            <a:off x="4654194" y="4155818"/>
            <a:ext cx="2075380" cy="2075380"/>
          </a:xfrm>
          <a:prstGeom prst="rect">
            <a:avLst/>
          </a:prstGeom>
          <a:noFill/>
          <a:ln>
            <a:noFill/>
          </a:ln>
        </p:spPr>
      </p:pic>
      <p:pic>
        <p:nvPicPr>
          <p:cNvPr id="320" name="Google Shape;320;p16"/>
          <p:cNvPicPr preferRelativeResize="0"/>
          <p:nvPr/>
        </p:nvPicPr>
        <p:blipFill rotWithShape="1">
          <a:blip r:embed="rId4">
            <a:alphaModFix/>
          </a:blip>
          <a:srcRect/>
          <a:stretch/>
        </p:blipFill>
        <p:spPr>
          <a:xfrm>
            <a:off x="6729574" y="4155818"/>
            <a:ext cx="2075380" cy="2075380"/>
          </a:xfrm>
          <a:prstGeom prst="rect">
            <a:avLst/>
          </a:prstGeom>
          <a:noFill/>
          <a:ln>
            <a:noFill/>
          </a:ln>
        </p:spPr>
      </p:pic>
      <p:pic>
        <p:nvPicPr>
          <p:cNvPr id="321" name="Google Shape;321;p16"/>
          <p:cNvPicPr preferRelativeResize="0"/>
          <p:nvPr/>
        </p:nvPicPr>
        <p:blipFill rotWithShape="1">
          <a:blip r:embed="rId4">
            <a:alphaModFix/>
          </a:blip>
          <a:srcRect/>
          <a:stretch/>
        </p:blipFill>
        <p:spPr>
          <a:xfrm>
            <a:off x="8804954" y="4155818"/>
            <a:ext cx="2075380" cy="2075380"/>
          </a:xfrm>
          <a:prstGeom prst="rect">
            <a:avLst/>
          </a:prstGeom>
          <a:noFill/>
          <a:ln>
            <a:noFill/>
          </a:ln>
        </p:spPr>
      </p:pic>
      <p:pic>
        <p:nvPicPr>
          <p:cNvPr id="322" name="Google Shape;322;p16"/>
          <p:cNvPicPr preferRelativeResize="0"/>
          <p:nvPr/>
        </p:nvPicPr>
        <p:blipFill rotWithShape="1">
          <a:blip r:embed="rId4">
            <a:alphaModFix/>
          </a:blip>
          <a:srcRect l="1" r="49261"/>
          <a:stretch/>
        </p:blipFill>
        <p:spPr>
          <a:xfrm>
            <a:off x="10880334" y="3118128"/>
            <a:ext cx="1058237" cy="2075380"/>
          </a:xfrm>
          <a:prstGeom prst="rect">
            <a:avLst/>
          </a:prstGeom>
          <a:noFill/>
          <a:ln>
            <a:noFill/>
          </a:ln>
        </p:spPr>
      </p:pic>
      <p:sp>
        <p:nvSpPr>
          <p:cNvPr id="323" name="Google Shape;323;p16"/>
          <p:cNvSpPr/>
          <p:nvPr/>
        </p:nvSpPr>
        <p:spPr>
          <a:xfrm>
            <a:off x="10880334" y="2080438"/>
            <a:ext cx="1058237" cy="103769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4" name="Google Shape;324;p16"/>
          <p:cNvSpPr/>
          <p:nvPr/>
        </p:nvSpPr>
        <p:spPr>
          <a:xfrm>
            <a:off x="10880334" y="5193508"/>
            <a:ext cx="1058237" cy="103769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5" name="Google Shape;325;p16"/>
          <p:cNvSpPr txBox="1"/>
          <p:nvPr/>
        </p:nvSpPr>
        <p:spPr>
          <a:xfrm>
            <a:off x="122975" y="6396335"/>
            <a:ext cx="1222786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NEW HAMPSHIRE DEPARTMENTS OF INSURANCE AND SAFETY REMIND GRANITE STATERS THAT APRIL IS DISTRACTED DRIVING AWARENESS MONTH</a:t>
            </a:r>
            <a:endParaRPr sz="12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1666" y="3316414"/>
            <a:ext cx="12192000" cy="1998536"/>
          </a:xfrm>
          <a:prstGeom prst="rect">
            <a:avLst/>
          </a:prstGeom>
          <a:noFill/>
          <a:ln>
            <a:noFill/>
          </a:ln>
        </p:spPr>
      </p:pic>
      <p:sp>
        <p:nvSpPr>
          <p:cNvPr id="89" name="Google Shape;89;p1"/>
          <p:cNvSpPr/>
          <p:nvPr/>
        </p:nvSpPr>
        <p:spPr>
          <a:xfrm>
            <a:off x="76200" y="5311650"/>
            <a:ext cx="12192000" cy="1543050"/>
          </a:xfrm>
          <a:prstGeom prst="rect">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4924425" y="6086475"/>
            <a:ext cx="466725" cy="771525"/>
          </a:xfrm>
          <a:prstGeom prst="flowChartInputOutpu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1" name="Google Shape;91;p1"/>
          <p:cNvSpPr/>
          <p:nvPr/>
        </p:nvSpPr>
        <p:spPr>
          <a:xfrm>
            <a:off x="5068825" y="5314950"/>
            <a:ext cx="466725" cy="466724"/>
          </a:xfrm>
          <a:prstGeom prst="flowChartInputOutpu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2" name="Google Shape;92;p1"/>
          <p:cNvPicPr preferRelativeResize="0"/>
          <p:nvPr/>
        </p:nvPicPr>
        <p:blipFill rotWithShape="1">
          <a:blip r:embed="rId4">
            <a:alphaModFix/>
          </a:blip>
          <a:srcRect/>
          <a:stretch/>
        </p:blipFill>
        <p:spPr>
          <a:xfrm>
            <a:off x="7046976" y="2092452"/>
            <a:ext cx="5068824" cy="3622548"/>
          </a:xfrm>
          <a:prstGeom prst="rect">
            <a:avLst/>
          </a:prstGeom>
          <a:noFill/>
          <a:ln>
            <a:noFill/>
          </a:ln>
        </p:spPr>
      </p:pic>
      <p:sp>
        <p:nvSpPr>
          <p:cNvPr id="93" name="Google Shape;93;p1"/>
          <p:cNvSpPr/>
          <p:nvPr/>
        </p:nvSpPr>
        <p:spPr>
          <a:xfrm>
            <a:off x="-3332" y="0"/>
            <a:ext cx="190500" cy="6858000"/>
          </a:xfrm>
          <a:prstGeom prst="rect">
            <a:avLst/>
          </a:prstGeom>
          <a:solidFill>
            <a:schemeClr val="accent3"/>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Google Shape;94;p1"/>
          <p:cNvSpPr/>
          <p:nvPr/>
        </p:nvSpPr>
        <p:spPr>
          <a:xfrm>
            <a:off x="0" y="323097"/>
            <a:ext cx="1581150" cy="847725"/>
          </a:xfrm>
          <a:prstGeom prst="homePlate">
            <a:avLst>
              <a:gd name="adj"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1"/>
          <p:cNvSpPr txBox="1"/>
          <p:nvPr/>
        </p:nvSpPr>
        <p:spPr>
          <a:xfrm>
            <a:off x="2061331" y="498708"/>
            <a:ext cx="9518221"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i="0" u="none" strike="noStrike" cap="none">
                <a:solidFill>
                  <a:srgbClr val="FFFF00"/>
                </a:solidFill>
                <a:latin typeface="Calibri"/>
                <a:ea typeface="Calibri"/>
                <a:cs typeface="Calibri"/>
                <a:sym typeface="Calibri"/>
              </a:rPr>
              <a:t>D͛⦚i͛⦚s͛⦚t͛⦚r͛⦚a͛⦚c͛⦚t͛⦚e͛⦚d͛⦚!͛⦚</a:t>
            </a:r>
            <a:endParaRPr/>
          </a:p>
          <a:p>
            <a:pPr marL="457200" marR="0" lvl="1" indent="0" algn="l" rtl="0">
              <a:spcBef>
                <a:spcPts val="0"/>
              </a:spcBef>
              <a:spcAft>
                <a:spcPts val="0"/>
              </a:spcAft>
              <a:buNone/>
            </a:pPr>
            <a:r>
              <a:rPr lang="en-US" sz="6000" b="1" i="0" u="none" strike="noStrike" cap="none">
                <a:solidFill>
                  <a:schemeClr val="lt1"/>
                </a:solidFill>
                <a:latin typeface="Calibri"/>
                <a:ea typeface="Calibri"/>
                <a:cs typeface="Calibri"/>
                <a:sym typeface="Calibri"/>
              </a:rPr>
              <a:t>Eyes on. </a:t>
            </a:r>
            <a:endParaRPr/>
          </a:p>
          <a:p>
            <a:pPr marL="457200" marR="0" lvl="1" indent="0" algn="l" rtl="0">
              <a:spcBef>
                <a:spcPts val="0"/>
              </a:spcBef>
              <a:spcAft>
                <a:spcPts val="0"/>
              </a:spcAft>
              <a:buNone/>
            </a:pPr>
            <a:r>
              <a:rPr lang="en-US" sz="6000" b="1" i="0" u="none" strike="noStrike" cap="none">
                <a:solidFill>
                  <a:schemeClr val="lt1"/>
                </a:solidFill>
                <a:latin typeface="Calibri"/>
                <a:ea typeface="Calibri"/>
                <a:cs typeface="Calibri"/>
                <a:sym typeface="Calibri"/>
              </a:rPr>
              <a:t>Hands on. </a:t>
            </a:r>
            <a:endParaRPr/>
          </a:p>
          <a:p>
            <a:pPr marL="457200" marR="0" lvl="1" indent="0" algn="l" rtl="0">
              <a:spcBef>
                <a:spcPts val="0"/>
              </a:spcBef>
              <a:spcAft>
                <a:spcPts val="0"/>
              </a:spcAft>
              <a:buNone/>
            </a:pPr>
            <a:r>
              <a:rPr lang="en-US" sz="6000" b="1" i="0" u="none" strike="noStrike" cap="none">
                <a:solidFill>
                  <a:schemeClr val="lt1"/>
                </a:solidFill>
                <a:latin typeface="Calibri"/>
                <a:ea typeface="Calibri"/>
                <a:cs typeface="Calibri"/>
                <a:sym typeface="Calibri"/>
              </a:rPr>
              <a:t>Mind on. </a:t>
            </a:r>
            <a:endParaRPr/>
          </a:p>
        </p:txBody>
      </p:sp>
      <p:sp>
        <p:nvSpPr>
          <p:cNvPr id="96" name="Google Shape;96;p1"/>
          <p:cNvSpPr txBox="1"/>
          <p:nvPr/>
        </p:nvSpPr>
        <p:spPr>
          <a:xfrm>
            <a:off x="1371600" y="5715493"/>
            <a:ext cx="340042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Calibri"/>
                <a:ea typeface="Calibri"/>
                <a:cs typeface="Calibri"/>
                <a:sym typeface="Calibri"/>
              </a:rPr>
              <a:t>Presenter Names Here </a:t>
            </a:r>
            <a:endParaRPr/>
          </a:p>
        </p:txBody>
      </p:sp>
      <p:pic>
        <p:nvPicPr>
          <p:cNvPr id="97" name="Google Shape;97;p1"/>
          <p:cNvPicPr preferRelativeResize="0"/>
          <p:nvPr/>
        </p:nvPicPr>
        <p:blipFill rotWithShape="1">
          <a:blip r:embed="rId5">
            <a:alphaModFix/>
          </a:blip>
          <a:srcRect/>
          <a:stretch/>
        </p:blipFill>
        <p:spPr>
          <a:xfrm>
            <a:off x="-16140" y="1517458"/>
            <a:ext cx="1597290" cy="859611"/>
          </a:xfrm>
          <a:prstGeom prst="rect">
            <a:avLst/>
          </a:prstGeom>
          <a:noFill/>
          <a:ln>
            <a:noFill/>
          </a:ln>
        </p:spPr>
      </p:pic>
      <p:pic>
        <p:nvPicPr>
          <p:cNvPr id="98" name="Google Shape;98;p1"/>
          <p:cNvPicPr preferRelativeResize="0"/>
          <p:nvPr/>
        </p:nvPicPr>
        <p:blipFill rotWithShape="1">
          <a:blip r:embed="rId5">
            <a:alphaModFix/>
          </a:blip>
          <a:srcRect/>
          <a:stretch/>
        </p:blipFill>
        <p:spPr>
          <a:xfrm>
            <a:off x="13982" y="2725901"/>
            <a:ext cx="1597290" cy="859611"/>
          </a:xfrm>
          <a:prstGeom prst="rect">
            <a:avLst/>
          </a:prstGeom>
          <a:noFill/>
          <a:ln>
            <a:noFill/>
          </a:ln>
        </p:spPr>
      </p:pic>
      <p:sp>
        <p:nvSpPr>
          <p:cNvPr id="99" name="Google Shape;99;p1"/>
          <p:cNvSpPr txBox="1"/>
          <p:nvPr/>
        </p:nvSpPr>
        <p:spPr>
          <a:xfrm>
            <a:off x="8803602" y="5562154"/>
            <a:ext cx="1469205"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latin typeface="Calibri"/>
                <a:ea typeface="Calibri"/>
                <a:cs typeface="Calibri"/>
                <a:sym typeface="Calibri"/>
              </a:rPr>
              <a:t>School LOGO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7"/>
          <p:cNvSpPr txBox="1">
            <a:spLocks noGrp="1"/>
          </p:cNvSpPr>
          <p:nvPr>
            <p:ph type="title"/>
          </p:nvPr>
        </p:nvSpPr>
        <p:spPr>
          <a:xfrm>
            <a:off x="154148" y="481189"/>
            <a:ext cx="11618751" cy="108342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In 2020, Distracted Driving accounted for almost a third of all crashes in New Hampshire. </a:t>
            </a:r>
            <a:endParaRPr/>
          </a:p>
        </p:txBody>
      </p:sp>
      <p:sp>
        <p:nvSpPr>
          <p:cNvPr id="331" name="Google Shape;331;p17"/>
          <p:cNvSpPr/>
          <p:nvPr/>
        </p:nvSpPr>
        <p:spPr>
          <a:xfrm>
            <a:off x="832491" y="2853455"/>
            <a:ext cx="1052701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30%</a:t>
            </a:r>
            <a:endParaRPr/>
          </a:p>
        </p:txBody>
      </p:sp>
      <p:pic>
        <p:nvPicPr>
          <p:cNvPr id="332" name="Google Shape;332;p17"/>
          <p:cNvPicPr preferRelativeResize="0"/>
          <p:nvPr/>
        </p:nvPicPr>
        <p:blipFill rotWithShape="1">
          <a:blip r:embed="rId3">
            <a:alphaModFix/>
          </a:blip>
          <a:srcRect/>
          <a:stretch/>
        </p:blipFill>
        <p:spPr>
          <a:xfrm>
            <a:off x="8248931" y="2101019"/>
            <a:ext cx="3189790" cy="2282693"/>
          </a:xfrm>
          <a:prstGeom prst="rect">
            <a:avLst/>
          </a:prstGeom>
          <a:noFill/>
          <a:ln>
            <a:noFill/>
          </a:ln>
        </p:spPr>
      </p:pic>
      <p:pic>
        <p:nvPicPr>
          <p:cNvPr id="333" name="Google Shape;333;p17"/>
          <p:cNvPicPr preferRelativeResize="0"/>
          <p:nvPr/>
        </p:nvPicPr>
        <p:blipFill rotWithShape="1">
          <a:blip r:embed="rId4">
            <a:alphaModFix/>
          </a:blip>
          <a:srcRect/>
          <a:stretch/>
        </p:blipFill>
        <p:spPr>
          <a:xfrm>
            <a:off x="0" y="6026493"/>
            <a:ext cx="12192000" cy="847344"/>
          </a:xfrm>
          <a:prstGeom prst="rect">
            <a:avLst/>
          </a:prstGeom>
          <a:noFill/>
          <a:ln>
            <a:noFill/>
          </a:ln>
        </p:spPr>
      </p:pic>
      <p:pic>
        <p:nvPicPr>
          <p:cNvPr id="334" name="Google Shape;334;p17"/>
          <p:cNvPicPr preferRelativeResize="0"/>
          <p:nvPr/>
        </p:nvPicPr>
        <p:blipFill rotWithShape="1">
          <a:blip r:embed="rId3">
            <a:alphaModFix/>
          </a:blip>
          <a:srcRect/>
          <a:stretch/>
        </p:blipFill>
        <p:spPr>
          <a:xfrm>
            <a:off x="5059141" y="2101019"/>
            <a:ext cx="3189790" cy="2282693"/>
          </a:xfrm>
          <a:prstGeom prst="rect">
            <a:avLst/>
          </a:prstGeom>
          <a:noFill/>
          <a:ln>
            <a:noFill/>
          </a:ln>
        </p:spPr>
      </p:pic>
      <p:pic>
        <p:nvPicPr>
          <p:cNvPr id="335" name="Google Shape;335;p17"/>
          <p:cNvPicPr preferRelativeResize="0"/>
          <p:nvPr/>
        </p:nvPicPr>
        <p:blipFill rotWithShape="1">
          <a:blip r:embed="rId3">
            <a:alphaModFix/>
          </a:blip>
          <a:srcRect/>
          <a:stretch/>
        </p:blipFill>
        <p:spPr>
          <a:xfrm>
            <a:off x="1869351" y="2066051"/>
            <a:ext cx="3189790" cy="2282693"/>
          </a:xfrm>
          <a:prstGeom prst="rect">
            <a:avLst/>
          </a:prstGeom>
          <a:noFill/>
          <a:ln>
            <a:noFill/>
          </a:ln>
        </p:spPr>
      </p:pic>
      <p:sp>
        <p:nvSpPr>
          <p:cNvPr id="336" name="Google Shape;336;p17"/>
          <p:cNvSpPr txBox="1"/>
          <p:nvPr/>
        </p:nvSpPr>
        <p:spPr>
          <a:xfrm>
            <a:off x="0" y="5784462"/>
            <a:ext cx="1222786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NEW HAMPSHIRE DEPARTMENTS OF INSURANCE AND SAFETY REMIND GRANITE STATERS THAT APRIL IS DISTRACTED DRIVING AWARENESS MONTH</a:t>
            </a:r>
            <a:endParaRPr sz="12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8"/>
          <p:cNvSpPr txBox="1">
            <a:spLocks noGrp="1"/>
          </p:cNvSpPr>
          <p:nvPr>
            <p:ph type="title"/>
          </p:nvPr>
        </p:nvSpPr>
        <p:spPr>
          <a:xfrm>
            <a:off x="3809998" y="84467"/>
            <a:ext cx="8013827" cy="10834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New Hampshire by the Numbers</a:t>
            </a:r>
            <a:endParaRPr/>
          </a:p>
        </p:txBody>
      </p:sp>
      <p:pic>
        <p:nvPicPr>
          <p:cNvPr id="343" name="Google Shape;343;p18" descr="Free road street highway vector"/>
          <p:cNvPicPr preferRelativeResize="0"/>
          <p:nvPr/>
        </p:nvPicPr>
        <p:blipFill rotWithShape="1">
          <a:blip r:embed="rId3">
            <a:alphaModFix/>
          </a:blip>
          <a:srcRect/>
          <a:stretch/>
        </p:blipFill>
        <p:spPr>
          <a:xfrm>
            <a:off x="-2663083" y="0"/>
            <a:ext cx="6826250" cy="6858000"/>
          </a:xfrm>
          <a:prstGeom prst="rect">
            <a:avLst/>
          </a:prstGeom>
          <a:noFill/>
          <a:ln>
            <a:noFill/>
          </a:ln>
        </p:spPr>
      </p:pic>
      <p:graphicFrame>
        <p:nvGraphicFramePr>
          <p:cNvPr id="344" name="Google Shape;344;p18"/>
          <p:cNvGraphicFramePr/>
          <p:nvPr/>
        </p:nvGraphicFramePr>
        <p:xfrm>
          <a:off x="3809998" y="1419367"/>
          <a:ext cx="3000000" cy="3000000"/>
        </p:xfrm>
        <a:graphic>
          <a:graphicData uri="http://schemas.openxmlformats.org/drawingml/2006/table">
            <a:tbl>
              <a:tblPr firstRow="1" firstCol="1" bandRow="1">
                <a:noFill/>
                <a:tableStyleId>{5F8EB0FD-0E3A-4B52-89F5-12C9A1E485D8}</a:tableStyleId>
              </a:tblPr>
              <a:tblGrid>
                <a:gridCol w="3158400">
                  <a:extLst>
                    <a:ext uri="{9D8B030D-6E8A-4147-A177-3AD203B41FA5}">
                      <a16:colId xmlns:a16="http://schemas.microsoft.com/office/drawing/2014/main" val="20000"/>
                    </a:ext>
                  </a:extLst>
                </a:gridCol>
                <a:gridCol w="1311350">
                  <a:extLst>
                    <a:ext uri="{9D8B030D-6E8A-4147-A177-3AD203B41FA5}">
                      <a16:colId xmlns:a16="http://schemas.microsoft.com/office/drawing/2014/main" val="20001"/>
                    </a:ext>
                  </a:extLst>
                </a:gridCol>
                <a:gridCol w="1969600">
                  <a:extLst>
                    <a:ext uri="{9D8B030D-6E8A-4147-A177-3AD203B41FA5}">
                      <a16:colId xmlns:a16="http://schemas.microsoft.com/office/drawing/2014/main" val="20002"/>
                    </a:ext>
                  </a:extLst>
                </a:gridCol>
                <a:gridCol w="1574475">
                  <a:extLst>
                    <a:ext uri="{9D8B030D-6E8A-4147-A177-3AD203B41FA5}">
                      <a16:colId xmlns:a16="http://schemas.microsoft.com/office/drawing/2014/main" val="20003"/>
                    </a:ext>
                  </a:extLst>
                </a:gridCol>
              </a:tblGrid>
              <a:tr h="546550">
                <a:tc>
                  <a:txBody>
                    <a:bodyPr/>
                    <a:lstStyle/>
                    <a:p>
                      <a:pPr marL="0" marR="0" lvl="0" indent="0" algn="l" rtl="0">
                        <a:lnSpc>
                          <a:spcPct val="107000"/>
                        </a:lnSpc>
                        <a:spcBef>
                          <a:spcPts val="0"/>
                        </a:spcBef>
                        <a:spcAft>
                          <a:spcPts val="0"/>
                        </a:spcAft>
                        <a:buNone/>
                      </a:pPr>
                      <a:r>
                        <a:rPr lang="en-US" sz="1600"/>
                        <a:t>2021 Youth Risk Behavior Survey Questions</a:t>
                      </a:r>
                      <a:endParaRPr sz="1600">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600"/>
                        <a:t>Your County</a:t>
                      </a:r>
                      <a:endParaRPr sz="1600">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600"/>
                        <a:t>Your School </a:t>
                      </a:r>
                      <a:endParaRPr/>
                    </a:p>
                    <a:p>
                      <a:pPr marL="0" marR="0" lvl="0" indent="0" algn="l" rtl="0">
                        <a:lnSpc>
                          <a:spcPct val="107000"/>
                        </a:lnSpc>
                        <a:spcBef>
                          <a:spcPts val="0"/>
                        </a:spcBef>
                        <a:spcAft>
                          <a:spcPts val="0"/>
                        </a:spcAft>
                        <a:buNone/>
                      </a:pPr>
                      <a:r>
                        <a:rPr lang="en-US" sz="1600"/>
                        <a:t>(If you have this data)</a:t>
                      </a:r>
                      <a:endParaRPr sz="1600">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600"/>
                        <a:t>New Hampshire (%)</a:t>
                      </a:r>
                      <a:endParaRPr sz="1600">
                        <a:latin typeface="Calibri"/>
                        <a:ea typeface="Calibri"/>
                        <a:cs typeface="Calibri"/>
                        <a:sym typeface="Calibri"/>
                      </a:endParaRPr>
                    </a:p>
                  </a:txBody>
                  <a:tcPr marL="68575" marR="68575" marT="0" marB="0"/>
                </a:tc>
                <a:extLst>
                  <a:ext uri="{0D108BD9-81ED-4DB2-BD59-A6C34878D82A}">
                    <a16:rowId xmlns:a16="http://schemas.microsoft.com/office/drawing/2014/main" val="10000"/>
                  </a:ext>
                </a:extLst>
              </a:tr>
              <a:tr h="1943850">
                <a:tc>
                  <a:txBody>
                    <a:bodyPr/>
                    <a:lstStyle/>
                    <a:p>
                      <a:pPr marL="0" marR="0" lvl="0" indent="0" algn="l" rtl="0">
                        <a:lnSpc>
                          <a:spcPct val="107000"/>
                        </a:lnSpc>
                        <a:spcBef>
                          <a:spcPts val="0"/>
                        </a:spcBef>
                        <a:spcAft>
                          <a:spcPts val="0"/>
                        </a:spcAft>
                        <a:buNone/>
                      </a:pPr>
                      <a:r>
                        <a:rPr lang="en-US" sz="1600"/>
                        <a:t>Percentage of students who texted or e-mailed while driving a car or other vehicle (on at least 1 day during the 30 days before the survey, among students who had driven a car or other vehicle during the 30 days before the survey)</a:t>
                      </a:r>
                      <a:endParaRPr sz="1600">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a:t> </a:t>
                      </a:r>
                      <a:endParaRPr sz="1100">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a:t> </a:t>
                      </a:r>
                      <a:endParaRPr sz="1100">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4000"/>
                        <a:t>42.9%</a:t>
                      </a:r>
                      <a:endParaRPr sz="4000">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826000">
                <a:tc>
                  <a:txBody>
                    <a:bodyPr/>
                    <a:lstStyle/>
                    <a:p>
                      <a:pPr marL="0" marR="0" lvl="0" indent="0" algn="l" rtl="0">
                        <a:lnSpc>
                          <a:spcPct val="107000"/>
                        </a:lnSpc>
                        <a:spcBef>
                          <a:spcPts val="0"/>
                        </a:spcBef>
                        <a:spcAft>
                          <a:spcPts val="0"/>
                        </a:spcAft>
                        <a:buNone/>
                      </a:pPr>
                      <a:r>
                        <a:rPr lang="en-US" sz="1600"/>
                        <a:t>Percent of students who did not always wear a seat belt (when riding in a care driven by someone else)</a:t>
                      </a:r>
                      <a:endParaRPr sz="1600">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a:t> </a:t>
                      </a:r>
                      <a:endParaRPr sz="1100">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a:t> </a:t>
                      </a:r>
                      <a:endParaRPr sz="1100">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4000"/>
                        <a:t>32.6%</a:t>
                      </a:r>
                      <a:endParaRPr sz="4000">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9"/>
          <p:cNvSpPr/>
          <p:nvPr/>
        </p:nvSpPr>
        <p:spPr>
          <a:xfrm>
            <a:off x="-1" y="0"/>
            <a:ext cx="7224665" cy="6858000"/>
          </a:xfrm>
          <a:custGeom>
            <a:avLst/>
            <a:gdLst/>
            <a:ahLst/>
            <a:cxnLst/>
            <a:rect l="l" t="t" r="r" b="b"/>
            <a:pathLst>
              <a:path w="5372100" h="6858000" extrusionOk="0">
                <a:moveTo>
                  <a:pt x="0" y="0"/>
                </a:moveTo>
                <a:lnTo>
                  <a:pt x="3076575" y="9525"/>
                </a:lnTo>
                <a:lnTo>
                  <a:pt x="5372100" y="6858000"/>
                </a:lnTo>
                <a:lnTo>
                  <a:pt x="0" y="6858000"/>
                </a:lnTo>
                <a:lnTo>
                  <a:pt x="0" y="0"/>
                </a:lnTo>
                <a:close/>
              </a:path>
            </a:pathLst>
          </a:custGeom>
          <a:solidFill>
            <a:srgbClr val="57B1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1" name="Google Shape;351;p19"/>
          <p:cNvSpPr txBox="1">
            <a:spLocks noGrp="1"/>
          </p:cNvSpPr>
          <p:nvPr>
            <p:ph type="title"/>
          </p:nvPr>
        </p:nvSpPr>
        <p:spPr>
          <a:xfrm>
            <a:off x="205664" y="1943342"/>
            <a:ext cx="3560577" cy="424156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6000"/>
              <a:buFont typeface="Calibri"/>
              <a:buNone/>
            </a:pPr>
            <a:r>
              <a:rPr lang="en-US" sz="6000"/>
              <a:t>What could the </a:t>
            </a:r>
            <a:r>
              <a:rPr lang="en-US" sz="6000" b="1"/>
              <a:t>passenger</a:t>
            </a:r>
            <a:r>
              <a:rPr lang="en-US" sz="6000"/>
              <a:t> be doing to help the driver?</a:t>
            </a:r>
            <a:endParaRPr/>
          </a:p>
        </p:txBody>
      </p:sp>
      <p:pic>
        <p:nvPicPr>
          <p:cNvPr id="352" name="Google Shape;352;p19"/>
          <p:cNvPicPr preferRelativeResize="0"/>
          <p:nvPr/>
        </p:nvPicPr>
        <p:blipFill rotWithShape="1">
          <a:blip r:embed="rId3">
            <a:alphaModFix/>
          </a:blip>
          <a:srcRect/>
          <a:stretch/>
        </p:blipFill>
        <p:spPr>
          <a:xfrm>
            <a:off x="124185" y="160891"/>
            <a:ext cx="475529" cy="408467"/>
          </a:xfrm>
          <a:prstGeom prst="rect">
            <a:avLst/>
          </a:prstGeom>
          <a:noFill/>
          <a:ln>
            <a:noFill/>
          </a:ln>
        </p:spPr>
      </p:pic>
      <p:pic>
        <p:nvPicPr>
          <p:cNvPr id="353" name="Google Shape;353;p19"/>
          <p:cNvPicPr preferRelativeResize="0"/>
          <p:nvPr/>
        </p:nvPicPr>
        <p:blipFill rotWithShape="1">
          <a:blip r:embed="rId4">
            <a:alphaModFix/>
          </a:blip>
          <a:srcRect/>
          <a:stretch/>
        </p:blipFill>
        <p:spPr>
          <a:xfrm>
            <a:off x="124184" y="673098"/>
            <a:ext cx="475529" cy="408467"/>
          </a:xfrm>
          <a:prstGeom prst="rect">
            <a:avLst/>
          </a:prstGeom>
          <a:noFill/>
          <a:ln>
            <a:noFill/>
          </a:ln>
        </p:spPr>
      </p:pic>
      <p:pic>
        <p:nvPicPr>
          <p:cNvPr id="354" name="Google Shape;354;p19"/>
          <p:cNvPicPr preferRelativeResize="0"/>
          <p:nvPr/>
        </p:nvPicPr>
        <p:blipFill rotWithShape="1">
          <a:blip r:embed="rId5">
            <a:alphaModFix/>
          </a:blip>
          <a:srcRect/>
          <a:stretch/>
        </p:blipFill>
        <p:spPr>
          <a:xfrm>
            <a:off x="124183" y="1185305"/>
            <a:ext cx="475529" cy="463336"/>
          </a:xfrm>
          <a:prstGeom prst="rect">
            <a:avLst/>
          </a:prstGeom>
          <a:noFill/>
          <a:ln>
            <a:noFill/>
          </a:ln>
        </p:spPr>
      </p:pic>
      <p:pic>
        <p:nvPicPr>
          <p:cNvPr id="355" name="Google Shape;355;p19"/>
          <p:cNvPicPr preferRelativeResize="0"/>
          <p:nvPr/>
        </p:nvPicPr>
        <p:blipFill rotWithShape="1">
          <a:blip r:embed="rId6">
            <a:alphaModFix/>
          </a:blip>
          <a:srcRect/>
          <a:stretch/>
        </p:blipFill>
        <p:spPr>
          <a:xfrm>
            <a:off x="4164594" y="0"/>
            <a:ext cx="8027406" cy="68579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0"/>
          <p:cNvSpPr txBox="1">
            <a:spLocks noGrp="1"/>
          </p:cNvSpPr>
          <p:nvPr>
            <p:ph type="title"/>
          </p:nvPr>
        </p:nvSpPr>
        <p:spPr>
          <a:xfrm>
            <a:off x="3792450" y="2378850"/>
            <a:ext cx="5066100" cy="1325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alibri"/>
              <a:buNone/>
            </a:pPr>
            <a:r>
              <a:rPr lang="en-US" sz="8000" b="1">
                <a:solidFill>
                  <a:schemeClr val="lt1"/>
                </a:solidFill>
              </a:rPr>
              <a:t>The L</a:t>
            </a:r>
            <a:r>
              <a:rPr lang="en-US" sz="8000" b="1">
                <a:solidFill>
                  <a:schemeClr val="lt1"/>
                </a:solidFill>
                <a:latin typeface="Calibri"/>
                <a:ea typeface="Calibri"/>
                <a:cs typeface="Calibri"/>
                <a:sym typeface="Calibri"/>
              </a:rPr>
              <a:t>A</a:t>
            </a:r>
            <a:r>
              <a:rPr lang="en-US" sz="8000" b="1">
                <a:solidFill>
                  <a:schemeClr val="lt1"/>
                </a:solidFill>
              </a:rPr>
              <a:t>WS of Distraction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21"/>
          <p:cNvSpPr txBox="1">
            <a:spLocks noGrp="1"/>
          </p:cNvSpPr>
          <p:nvPr>
            <p:ph type="title"/>
          </p:nvPr>
        </p:nvSpPr>
        <p:spPr>
          <a:xfrm>
            <a:off x="122976" y="11162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New Hampshire: Hands-Free Law</a:t>
            </a:r>
            <a:endParaRPr/>
          </a:p>
        </p:txBody>
      </p:sp>
      <p:pic>
        <p:nvPicPr>
          <p:cNvPr id="367" name="Google Shape;367;p21"/>
          <p:cNvPicPr preferRelativeResize="0"/>
          <p:nvPr/>
        </p:nvPicPr>
        <p:blipFill rotWithShape="1">
          <a:blip r:embed="rId3">
            <a:alphaModFix/>
          </a:blip>
          <a:srcRect/>
          <a:stretch/>
        </p:blipFill>
        <p:spPr>
          <a:xfrm>
            <a:off x="9222991" y="0"/>
            <a:ext cx="2969009" cy="1908213"/>
          </a:xfrm>
          <a:prstGeom prst="rect">
            <a:avLst/>
          </a:prstGeom>
          <a:noFill/>
          <a:ln>
            <a:noFill/>
          </a:ln>
        </p:spPr>
      </p:pic>
      <p:pic>
        <p:nvPicPr>
          <p:cNvPr id="368" name="Google Shape;368;p21"/>
          <p:cNvPicPr preferRelativeResize="0"/>
          <p:nvPr/>
        </p:nvPicPr>
        <p:blipFill rotWithShape="1">
          <a:blip r:embed="rId4">
            <a:alphaModFix/>
          </a:blip>
          <a:srcRect/>
          <a:stretch/>
        </p:blipFill>
        <p:spPr>
          <a:xfrm>
            <a:off x="0" y="6026493"/>
            <a:ext cx="12192000" cy="847344"/>
          </a:xfrm>
          <a:prstGeom prst="rect">
            <a:avLst/>
          </a:prstGeom>
          <a:noFill/>
          <a:ln>
            <a:noFill/>
          </a:ln>
        </p:spPr>
      </p:pic>
      <p:sp>
        <p:nvSpPr>
          <p:cNvPr id="369" name="Google Shape;369;p21"/>
          <p:cNvSpPr txBox="1"/>
          <p:nvPr/>
        </p:nvSpPr>
        <p:spPr>
          <a:xfrm>
            <a:off x="122976" y="1473686"/>
            <a:ext cx="8753896" cy="39703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Effective on July 1, 2015</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b="1">
                <a:solidFill>
                  <a:srgbClr val="000000"/>
                </a:solidFill>
                <a:latin typeface="Open Sans"/>
                <a:ea typeface="Open Sans"/>
                <a:cs typeface="Open Sans"/>
                <a:sym typeface="Open Sans"/>
              </a:rPr>
              <a:t>265:79-c Use of Mobile Electronic Devices While Driving; Prohibition</a:t>
            </a:r>
            <a:endParaRPr/>
          </a:p>
          <a:p>
            <a:pPr marL="0" marR="0" lvl="0" indent="0" algn="l" rtl="0">
              <a:spcBef>
                <a:spcPts val="0"/>
              </a:spcBef>
              <a:spcAft>
                <a:spcPts val="0"/>
              </a:spcAft>
              <a:buNone/>
            </a:pPr>
            <a:endParaRPr sz="1800" b="1">
              <a:solidFill>
                <a:srgbClr val="000000"/>
              </a:solidFill>
              <a:latin typeface="Open Sans"/>
              <a:ea typeface="Open Sans"/>
              <a:cs typeface="Open Sans"/>
              <a:sym typeface="Open Sans"/>
            </a:endParaRPr>
          </a:p>
          <a:p>
            <a:pPr marL="0" marR="0" lvl="0" indent="0" algn="l" rtl="0">
              <a:spcBef>
                <a:spcPts val="0"/>
              </a:spcBef>
              <a:spcAft>
                <a:spcPts val="0"/>
              </a:spcAft>
              <a:buNone/>
            </a:pPr>
            <a:r>
              <a:rPr lang="en-US" sz="1800" i="1">
                <a:solidFill>
                  <a:srgbClr val="000000"/>
                </a:solidFill>
                <a:latin typeface="Open Sans"/>
                <a:ea typeface="Open Sans"/>
                <a:cs typeface="Open Sans"/>
                <a:sym typeface="Open Sans"/>
              </a:rPr>
              <a:t>No person, while driving a moving motor vehicle upon a way or temporarily halted in traffic for a traffic control device or other momentary delay, shall use any hand-held mobile electronic device capable of providing voice or data communication, including but not limited to: reading, composing, viewing, or posting any electronic message; or initiating, receiving, or conducting a conversation; or initiating a command or request to access the Internet; or inputting information into a global positioning system or navigation device; or manually typing data into any other portable electronic device. An operator of a motor vehicle who holds a cellular telephone or other electronic device capable of voice communication in the immediate proximity of his or her ear while such vehicle is in motion is presumed to be engaging in a call within the meaning of this section.</a:t>
            </a:r>
            <a:br>
              <a:rPr lang="en-US" sz="1800" i="1">
                <a:solidFill>
                  <a:srgbClr val="000000"/>
                </a:solidFill>
                <a:latin typeface="Calibri"/>
                <a:ea typeface="Calibri"/>
                <a:cs typeface="Calibri"/>
                <a:sym typeface="Calibri"/>
              </a:rPr>
            </a:br>
            <a:endParaRPr sz="1800" i="1">
              <a:solidFill>
                <a:schemeClr val="dk1"/>
              </a:solidFill>
              <a:latin typeface="Calibri"/>
              <a:ea typeface="Calibri"/>
              <a:cs typeface="Calibri"/>
              <a:sym typeface="Calibri"/>
            </a:endParaRPr>
          </a:p>
        </p:txBody>
      </p:sp>
      <p:pic>
        <p:nvPicPr>
          <p:cNvPr id="370" name="Google Shape;370;p21"/>
          <p:cNvPicPr preferRelativeResize="0"/>
          <p:nvPr/>
        </p:nvPicPr>
        <p:blipFill rotWithShape="1">
          <a:blip r:embed="rId5">
            <a:alphaModFix/>
          </a:blip>
          <a:srcRect l="15083" r="58117"/>
          <a:stretch/>
        </p:blipFill>
        <p:spPr>
          <a:xfrm>
            <a:off x="9719351" y="607512"/>
            <a:ext cx="2280865" cy="511349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2"/>
          <p:cNvSpPr txBox="1">
            <a:spLocks noGrp="1"/>
          </p:cNvSpPr>
          <p:nvPr>
            <p:ph type="title"/>
          </p:nvPr>
        </p:nvSpPr>
        <p:spPr>
          <a:xfrm>
            <a:off x="122976" y="11162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Vermont: Hands-Free Law</a:t>
            </a:r>
            <a:endParaRPr/>
          </a:p>
        </p:txBody>
      </p:sp>
      <p:pic>
        <p:nvPicPr>
          <p:cNvPr id="377" name="Google Shape;377;p22"/>
          <p:cNvPicPr preferRelativeResize="0"/>
          <p:nvPr/>
        </p:nvPicPr>
        <p:blipFill rotWithShape="1">
          <a:blip r:embed="rId3">
            <a:alphaModFix/>
          </a:blip>
          <a:srcRect/>
          <a:stretch/>
        </p:blipFill>
        <p:spPr>
          <a:xfrm>
            <a:off x="9222991" y="0"/>
            <a:ext cx="2969009" cy="1908213"/>
          </a:xfrm>
          <a:prstGeom prst="rect">
            <a:avLst/>
          </a:prstGeom>
          <a:noFill/>
          <a:ln>
            <a:noFill/>
          </a:ln>
        </p:spPr>
      </p:pic>
      <p:pic>
        <p:nvPicPr>
          <p:cNvPr id="378" name="Google Shape;378;p22"/>
          <p:cNvPicPr preferRelativeResize="0"/>
          <p:nvPr/>
        </p:nvPicPr>
        <p:blipFill rotWithShape="1">
          <a:blip r:embed="rId4">
            <a:alphaModFix/>
          </a:blip>
          <a:srcRect/>
          <a:stretch/>
        </p:blipFill>
        <p:spPr>
          <a:xfrm>
            <a:off x="0" y="6026493"/>
            <a:ext cx="12192000" cy="847344"/>
          </a:xfrm>
          <a:prstGeom prst="rect">
            <a:avLst/>
          </a:prstGeom>
          <a:noFill/>
          <a:ln>
            <a:noFill/>
          </a:ln>
        </p:spPr>
      </p:pic>
      <p:sp>
        <p:nvSpPr>
          <p:cNvPr id="379" name="Google Shape;379;p22"/>
          <p:cNvSpPr txBox="1"/>
          <p:nvPr/>
        </p:nvSpPr>
        <p:spPr>
          <a:xfrm>
            <a:off x="122976" y="1473686"/>
            <a:ext cx="7740177"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b="1">
                <a:solidFill>
                  <a:srgbClr val="000000"/>
                </a:solidFill>
                <a:latin typeface="Open Sans"/>
                <a:ea typeface="Open Sans"/>
                <a:cs typeface="Open Sans"/>
                <a:sym typeface="Open Sans"/>
              </a:rPr>
              <a:t>23 V.S.A 1095b</a:t>
            </a:r>
            <a:endParaRPr sz="1800" b="1">
              <a:solidFill>
                <a:srgbClr val="000000"/>
              </a:solidFill>
              <a:latin typeface="Open Sans"/>
              <a:ea typeface="Open Sans"/>
              <a:cs typeface="Open Sans"/>
              <a:sym typeface="Open Sans"/>
            </a:endParaRPr>
          </a:p>
          <a:p>
            <a:pPr marL="0" marR="0" lvl="0" indent="0" algn="l" rtl="0">
              <a:spcBef>
                <a:spcPts val="0"/>
              </a:spcBef>
              <a:spcAft>
                <a:spcPts val="0"/>
              </a:spcAft>
              <a:buNone/>
            </a:pPr>
            <a:endParaRPr sz="1800" b="1">
              <a:solidFill>
                <a:srgbClr val="000000"/>
              </a:solidFill>
              <a:latin typeface="Open Sans"/>
              <a:ea typeface="Open Sans"/>
              <a:cs typeface="Open Sans"/>
              <a:sym typeface="Open Sans"/>
            </a:endParaRPr>
          </a:p>
          <a:p>
            <a:pPr marL="0" marR="0" lvl="0" indent="0" algn="l" rtl="0">
              <a:spcBef>
                <a:spcPts val="0"/>
              </a:spcBef>
              <a:spcAft>
                <a:spcPts val="0"/>
              </a:spcAft>
              <a:buNone/>
            </a:pPr>
            <a:r>
              <a:rPr lang="en-US" sz="1800" i="1">
                <a:solidFill>
                  <a:srgbClr val="333333"/>
                </a:solidFill>
                <a:latin typeface="Open Sans"/>
                <a:ea typeface="Open Sans"/>
                <a:cs typeface="Open Sans"/>
                <a:sym typeface="Open Sans"/>
              </a:rPr>
              <a:t>A person shall not operate upon a highway in this State a moving motor vehicle carrying or having installed a screen or other device transmitting a moving entertainment picture that is visible to the operator. </a:t>
            </a:r>
            <a:br>
              <a:rPr lang="en-US" sz="1800" i="1">
                <a:solidFill>
                  <a:srgbClr val="000000"/>
                </a:solidFill>
                <a:latin typeface="Calibri"/>
                <a:ea typeface="Calibri"/>
                <a:cs typeface="Calibri"/>
                <a:sym typeface="Calibri"/>
              </a:rPr>
            </a:br>
            <a:endParaRPr sz="1800" i="1">
              <a:solidFill>
                <a:srgbClr val="000000"/>
              </a:solidFill>
              <a:latin typeface="Calibri"/>
              <a:ea typeface="Calibri"/>
              <a:cs typeface="Calibri"/>
              <a:sym typeface="Calibri"/>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p:txBody>
      </p:sp>
      <p:pic>
        <p:nvPicPr>
          <p:cNvPr id="380" name="Google Shape;380;p22"/>
          <p:cNvPicPr preferRelativeResize="0"/>
          <p:nvPr/>
        </p:nvPicPr>
        <p:blipFill rotWithShape="1">
          <a:blip r:embed="rId5">
            <a:alphaModFix/>
          </a:blip>
          <a:srcRect l="15083" r="58117"/>
          <a:stretch/>
        </p:blipFill>
        <p:spPr>
          <a:xfrm>
            <a:off x="8887144" y="441980"/>
            <a:ext cx="2280865" cy="511349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3"/>
          <p:cNvSpPr txBox="1">
            <a:spLocks noGrp="1"/>
          </p:cNvSpPr>
          <p:nvPr>
            <p:ph type="title"/>
          </p:nvPr>
        </p:nvSpPr>
        <p:spPr>
          <a:xfrm>
            <a:off x="711450" y="1146220"/>
            <a:ext cx="11139535" cy="331930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48E17"/>
              </a:buClr>
              <a:buSzPct val="100000"/>
              <a:buFont typeface="Calibri"/>
              <a:buNone/>
            </a:pPr>
            <a:r>
              <a:rPr lang="en-US" sz="7300" b="1">
                <a:solidFill>
                  <a:srgbClr val="148E17"/>
                </a:solidFill>
              </a:rPr>
              <a:t>Legal</a:t>
            </a:r>
            <a:r>
              <a:rPr lang="en-US" sz="7300" b="1">
                <a:solidFill>
                  <a:schemeClr val="lt1"/>
                </a:solidFill>
              </a:rPr>
              <a:t> </a:t>
            </a:r>
            <a:r>
              <a:rPr lang="en-US" sz="7300" b="1"/>
              <a:t>or</a:t>
            </a:r>
            <a:r>
              <a:rPr lang="en-US" sz="7300" b="1">
                <a:solidFill>
                  <a:schemeClr val="lt1"/>
                </a:solidFill>
              </a:rPr>
              <a:t> </a:t>
            </a:r>
            <a:r>
              <a:rPr lang="en-US" sz="7300" b="1">
                <a:solidFill>
                  <a:srgbClr val="C00000"/>
                </a:solidFill>
              </a:rPr>
              <a:t>Illegal</a:t>
            </a:r>
            <a:r>
              <a:rPr lang="en-US" sz="7300" b="1"/>
              <a:t>?</a:t>
            </a:r>
            <a:r>
              <a:rPr lang="en-US" sz="7300" b="1">
                <a:solidFill>
                  <a:schemeClr val="lt1"/>
                </a:solidFill>
              </a:rPr>
              <a:t> </a:t>
            </a:r>
            <a:br>
              <a:rPr lang="en-US"/>
            </a:br>
            <a:br>
              <a:rPr lang="en-US"/>
            </a:br>
            <a:r>
              <a:rPr lang="en-US"/>
              <a:t>You can check your phone at a stop sign or a red light </a:t>
            </a:r>
            <a:br>
              <a:rPr lang="en-US"/>
            </a:br>
            <a:br>
              <a:rPr lang="en-US"/>
            </a:br>
            <a:endParaRPr/>
          </a:p>
        </p:txBody>
      </p:sp>
      <p:pic>
        <p:nvPicPr>
          <p:cNvPr id="387" name="Google Shape;387;p23"/>
          <p:cNvPicPr preferRelativeResize="0"/>
          <p:nvPr/>
        </p:nvPicPr>
        <p:blipFill rotWithShape="1">
          <a:blip r:embed="rId3">
            <a:alphaModFix/>
          </a:blip>
          <a:srcRect/>
          <a:stretch/>
        </p:blipFill>
        <p:spPr>
          <a:xfrm rot="-5400000">
            <a:off x="9498212" y="4259663"/>
            <a:ext cx="973014" cy="4414576"/>
          </a:xfrm>
          <a:prstGeom prst="rect">
            <a:avLst/>
          </a:prstGeom>
          <a:noFill/>
          <a:ln>
            <a:noFill/>
          </a:ln>
        </p:spPr>
      </p:pic>
      <p:pic>
        <p:nvPicPr>
          <p:cNvPr id="388" name="Google Shape;388;p23"/>
          <p:cNvPicPr preferRelativeResize="0"/>
          <p:nvPr/>
        </p:nvPicPr>
        <p:blipFill rotWithShape="1">
          <a:blip r:embed="rId4">
            <a:alphaModFix/>
          </a:blip>
          <a:srcRect/>
          <a:stretch/>
        </p:blipFill>
        <p:spPr>
          <a:xfrm>
            <a:off x="10433649" y="5282717"/>
            <a:ext cx="1657986" cy="1260370"/>
          </a:xfrm>
          <a:prstGeom prst="rect">
            <a:avLst/>
          </a:prstGeom>
          <a:noFill/>
          <a:ln>
            <a:noFill/>
          </a:ln>
        </p:spPr>
      </p:pic>
      <p:pic>
        <p:nvPicPr>
          <p:cNvPr id="389" name="Google Shape;389;p23"/>
          <p:cNvPicPr preferRelativeResize="0"/>
          <p:nvPr/>
        </p:nvPicPr>
        <p:blipFill rotWithShape="1">
          <a:blip r:embed="rId5">
            <a:alphaModFix/>
          </a:blip>
          <a:srcRect/>
          <a:stretch/>
        </p:blipFill>
        <p:spPr>
          <a:xfrm rot="5400000">
            <a:off x="9807299" y="6308379"/>
            <a:ext cx="589496" cy="298730"/>
          </a:xfrm>
          <a:prstGeom prst="rect">
            <a:avLst/>
          </a:prstGeom>
          <a:noFill/>
          <a:ln>
            <a:noFill/>
          </a:ln>
        </p:spPr>
      </p:pic>
      <p:sp>
        <p:nvSpPr>
          <p:cNvPr id="390" name="Google Shape;390;p23"/>
          <p:cNvSpPr/>
          <p:nvPr/>
        </p:nvSpPr>
        <p:spPr>
          <a:xfrm rot="10800000">
            <a:off x="-144855" y="5891919"/>
            <a:ext cx="7922286" cy="1072205"/>
          </a:xfrm>
          <a:prstGeom prst="flowChartDocument">
            <a:avLst/>
          </a:prstGeom>
          <a:solidFill>
            <a:srgbClr val="4C9B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24"/>
          <p:cNvSpPr txBox="1">
            <a:spLocks noGrp="1"/>
          </p:cNvSpPr>
          <p:nvPr>
            <p:ph type="title"/>
          </p:nvPr>
        </p:nvSpPr>
        <p:spPr>
          <a:xfrm>
            <a:off x="838200" y="679010"/>
            <a:ext cx="10515600" cy="367570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48E17"/>
              </a:buClr>
              <a:buSzPts val="6600"/>
              <a:buFont typeface="Calibri"/>
              <a:buNone/>
            </a:pPr>
            <a:r>
              <a:rPr lang="en-US" sz="6600" b="1">
                <a:solidFill>
                  <a:srgbClr val="148E17"/>
                </a:solidFill>
              </a:rPr>
              <a:t>Legal</a:t>
            </a:r>
            <a:r>
              <a:rPr lang="en-US" sz="6600" b="1">
                <a:solidFill>
                  <a:schemeClr val="lt1"/>
                </a:solidFill>
              </a:rPr>
              <a:t> </a:t>
            </a:r>
            <a:r>
              <a:rPr lang="en-US" sz="6600" b="1"/>
              <a:t>or</a:t>
            </a:r>
            <a:r>
              <a:rPr lang="en-US" sz="6600" b="1">
                <a:solidFill>
                  <a:schemeClr val="lt1"/>
                </a:solidFill>
              </a:rPr>
              <a:t> </a:t>
            </a:r>
            <a:r>
              <a:rPr lang="en-US" sz="6600" b="1">
                <a:solidFill>
                  <a:srgbClr val="C00000"/>
                </a:solidFill>
              </a:rPr>
              <a:t>Illegal</a:t>
            </a:r>
            <a:r>
              <a:rPr lang="en-US" sz="6600" b="1"/>
              <a:t>?</a:t>
            </a:r>
            <a:br>
              <a:rPr lang="en-US"/>
            </a:br>
            <a:br>
              <a:rPr lang="en-US"/>
            </a:br>
            <a:br>
              <a:rPr lang="en-US"/>
            </a:br>
            <a:r>
              <a:rPr lang="en-US"/>
              <a:t>Drivers can answer the phone through a vehicle speaker or Bluetooth connection </a:t>
            </a:r>
            <a:endParaRPr/>
          </a:p>
        </p:txBody>
      </p:sp>
      <p:pic>
        <p:nvPicPr>
          <p:cNvPr id="397" name="Google Shape;397;p24"/>
          <p:cNvPicPr preferRelativeResize="0"/>
          <p:nvPr/>
        </p:nvPicPr>
        <p:blipFill rotWithShape="1">
          <a:blip r:embed="rId3">
            <a:alphaModFix/>
          </a:blip>
          <a:srcRect/>
          <a:stretch/>
        </p:blipFill>
        <p:spPr>
          <a:xfrm rot="-5400000">
            <a:off x="9498212" y="4259663"/>
            <a:ext cx="973014" cy="4414576"/>
          </a:xfrm>
          <a:prstGeom prst="rect">
            <a:avLst/>
          </a:prstGeom>
          <a:noFill/>
          <a:ln>
            <a:noFill/>
          </a:ln>
        </p:spPr>
      </p:pic>
      <p:pic>
        <p:nvPicPr>
          <p:cNvPr id="398" name="Google Shape;398;p24"/>
          <p:cNvPicPr preferRelativeResize="0"/>
          <p:nvPr/>
        </p:nvPicPr>
        <p:blipFill rotWithShape="1">
          <a:blip r:embed="rId4">
            <a:alphaModFix/>
          </a:blip>
          <a:srcRect/>
          <a:stretch/>
        </p:blipFill>
        <p:spPr>
          <a:xfrm>
            <a:off x="10433649" y="5282717"/>
            <a:ext cx="1657986" cy="1260370"/>
          </a:xfrm>
          <a:prstGeom prst="rect">
            <a:avLst/>
          </a:prstGeom>
          <a:noFill/>
          <a:ln>
            <a:noFill/>
          </a:ln>
        </p:spPr>
      </p:pic>
      <p:pic>
        <p:nvPicPr>
          <p:cNvPr id="399" name="Google Shape;399;p24"/>
          <p:cNvPicPr preferRelativeResize="0"/>
          <p:nvPr/>
        </p:nvPicPr>
        <p:blipFill rotWithShape="1">
          <a:blip r:embed="rId5">
            <a:alphaModFix/>
          </a:blip>
          <a:srcRect/>
          <a:stretch/>
        </p:blipFill>
        <p:spPr>
          <a:xfrm rot="5400000">
            <a:off x="9807299" y="6308379"/>
            <a:ext cx="589496" cy="298730"/>
          </a:xfrm>
          <a:prstGeom prst="rect">
            <a:avLst/>
          </a:prstGeom>
          <a:noFill/>
          <a:ln>
            <a:noFill/>
          </a:ln>
        </p:spPr>
      </p:pic>
      <p:sp>
        <p:nvSpPr>
          <p:cNvPr id="400" name="Google Shape;400;p24"/>
          <p:cNvSpPr/>
          <p:nvPr/>
        </p:nvSpPr>
        <p:spPr>
          <a:xfrm rot="10800000">
            <a:off x="-144855" y="5891919"/>
            <a:ext cx="7922286" cy="1072205"/>
          </a:xfrm>
          <a:prstGeom prst="flowChartDocument">
            <a:avLst/>
          </a:prstGeom>
          <a:solidFill>
            <a:srgbClr val="4C9B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25"/>
          <p:cNvSpPr txBox="1">
            <a:spLocks noGrp="1"/>
          </p:cNvSpPr>
          <p:nvPr>
            <p:ph type="title"/>
          </p:nvPr>
        </p:nvSpPr>
        <p:spPr>
          <a:xfrm>
            <a:off x="983055" y="1091105"/>
            <a:ext cx="10170814" cy="394957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48E17"/>
              </a:buClr>
              <a:buSzPct val="100000"/>
              <a:buFont typeface="Calibri"/>
              <a:buNone/>
            </a:pPr>
            <a:r>
              <a:rPr lang="en-US" sz="7300" b="1">
                <a:solidFill>
                  <a:srgbClr val="148E17"/>
                </a:solidFill>
              </a:rPr>
              <a:t>Legal</a:t>
            </a:r>
            <a:r>
              <a:rPr lang="en-US" sz="7300" b="1">
                <a:solidFill>
                  <a:schemeClr val="lt1"/>
                </a:solidFill>
              </a:rPr>
              <a:t> </a:t>
            </a:r>
            <a:r>
              <a:rPr lang="en-US" sz="7300" b="1"/>
              <a:t>or</a:t>
            </a:r>
            <a:r>
              <a:rPr lang="en-US" sz="7300" b="1">
                <a:solidFill>
                  <a:schemeClr val="lt1"/>
                </a:solidFill>
              </a:rPr>
              <a:t> </a:t>
            </a:r>
            <a:r>
              <a:rPr lang="en-US" sz="7300" b="1">
                <a:solidFill>
                  <a:srgbClr val="C00000"/>
                </a:solidFill>
              </a:rPr>
              <a:t>Illegal</a:t>
            </a:r>
            <a:r>
              <a:rPr lang="en-US" sz="7300" b="1"/>
              <a:t>?</a:t>
            </a:r>
            <a:br>
              <a:rPr lang="en-US"/>
            </a:br>
            <a:br>
              <a:rPr lang="en-US"/>
            </a:br>
            <a:br>
              <a:rPr lang="en-US"/>
            </a:br>
            <a:r>
              <a:rPr lang="en-US"/>
              <a:t>You can have your phone on speaker phone in your cupholder </a:t>
            </a:r>
            <a:br>
              <a:rPr lang="en-US"/>
            </a:br>
            <a:endParaRPr/>
          </a:p>
        </p:txBody>
      </p:sp>
      <p:pic>
        <p:nvPicPr>
          <p:cNvPr id="407" name="Google Shape;407;p25"/>
          <p:cNvPicPr preferRelativeResize="0"/>
          <p:nvPr/>
        </p:nvPicPr>
        <p:blipFill rotWithShape="1">
          <a:blip r:embed="rId3">
            <a:alphaModFix/>
          </a:blip>
          <a:srcRect/>
          <a:stretch/>
        </p:blipFill>
        <p:spPr>
          <a:xfrm rot="-5400000">
            <a:off x="9498212" y="4259663"/>
            <a:ext cx="973014" cy="4414576"/>
          </a:xfrm>
          <a:prstGeom prst="rect">
            <a:avLst/>
          </a:prstGeom>
          <a:noFill/>
          <a:ln>
            <a:noFill/>
          </a:ln>
        </p:spPr>
      </p:pic>
      <p:pic>
        <p:nvPicPr>
          <p:cNvPr id="408" name="Google Shape;408;p25"/>
          <p:cNvPicPr preferRelativeResize="0"/>
          <p:nvPr/>
        </p:nvPicPr>
        <p:blipFill rotWithShape="1">
          <a:blip r:embed="rId4">
            <a:alphaModFix/>
          </a:blip>
          <a:srcRect/>
          <a:stretch/>
        </p:blipFill>
        <p:spPr>
          <a:xfrm>
            <a:off x="10433649" y="5282717"/>
            <a:ext cx="1657986" cy="1260370"/>
          </a:xfrm>
          <a:prstGeom prst="rect">
            <a:avLst/>
          </a:prstGeom>
          <a:noFill/>
          <a:ln>
            <a:noFill/>
          </a:ln>
        </p:spPr>
      </p:pic>
      <p:pic>
        <p:nvPicPr>
          <p:cNvPr id="409" name="Google Shape;409;p25"/>
          <p:cNvPicPr preferRelativeResize="0"/>
          <p:nvPr/>
        </p:nvPicPr>
        <p:blipFill rotWithShape="1">
          <a:blip r:embed="rId5">
            <a:alphaModFix/>
          </a:blip>
          <a:srcRect/>
          <a:stretch/>
        </p:blipFill>
        <p:spPr>
          <a:xfrm rot="5400000">
            <a:off x="9807299" y="6308379"/>
            <a:ext cx="589496" cy="298730"/>
          </a:xfrm>
          <a:prstGeom prst="rect">
            <a:avLst/>
          </a:prstGeom>
          <a:noFill/>
          <a:ln>
            <a:noFill/>
          </a:ln>
        </p:spPr>
      </p:pic>
      <p:sp>
        <p:nvSpPr>
          <p:cNvPr id="410" name="Google Shape;410;p25"/>
          <p:cNvSpPr/>
          <p:nvPr/>
        </p:nvSpPr>
        <p:spPr>
          <a:xfrm rot="10800000">
            <a:off x="-144855" y="5891919"/>
            <a:ext cx="7922286" cy="1072205"/>
          </a:xfrm>
          <a:prstGeom prst="flowChartDocument">
            <a:avLst/>
          </a:prstGeom>
          <a:solidFill>
            <a:srgbClr val="4C9B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6"/>
          <p:cNvSpPr txBox="1">
            <a:spLocks noGrp="1"/>
          </p:cNvSpPr>
          <p:nvPr>
            <p:ph type="title"/>
          </p:nvPr>
        </p:nvSpPr>
        <p:spPr>
          <a:xfrm>
            <a:off x="702398" y="1846908"/>
            <a:ext cx="10515600" cy="372097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48E17"/>
              </a:buClr>
              <a:buSzPct val="100000"/>
              <a:buFont typeface="Calibri"/>
              <a:buNone/>
            </a:pPr>
            <a:r>
              <a:rPr lang="en-US" sz="7300" b="1">
                <a:solidFill>
                  <a:srgbClr val="148E17"/>
                </a:solidFill>
              </a:rPr>
              <a:t>Legal</a:t>
            </a:r>
            <a:r>
              <a:rPr lang="en-US" sz="7300" b="1">
                <a:solidFill>
                  <a:schemeClr val="lt1"/>
                </a:solidFill>
              </a:rPr>
              <a:t> </a:t>
            </a:r>
            <a:r>
              <a:rPr lang="en-US" sz="7300" b="1"/>
              <a:t>or</a:t>
            </a:r>
            <a:r>
              <a:rPr lang="en-US" sz="7300" b="1">
                <a:solidFill>
                  <a:schemeClr val="lt1"/>
                </a:solidFill>
              </a:rPr>
              <a:t> </a:t>
            </a:r>
            <a:r>
              <a:rPr lang="en-US" sz="7300" b="1">
                <a:solidFill>
                  <a:srgbClr val="C00000"/>
                </a:solidFill>
              </a:rPr>
              <a:t>Illegal</a:t>
            </a:r>
            <a:r>
              <a:rPr lang="en-US" sz="7300" b="1"/>
              <a:t>?</a:t>
            </a:r>
            <a:br>
              <a:rPr lang="en-US"/>
            </a:br>
            <a:br>
              <a:rPr lang="en-US"/>
            </a:br>
            <a:br>
              <a:rPr lang="en-US"/>
            </a:br>
            <a:r>
              <a:rPr lang="en-US"/>
              <a:t>Picking up the phone to check the time since your car clock is broken </a:t>
            </a:r>
            <a:br>
              <a:rPr lang="en-US"/>
            </a:br>
            <a:br>
              <a:rPr lang="en-US"/>
            </a:br>
            <a:endParaRPr/>
          </a:p>
        </p:txBody>
      </p:sp>
      <p:pic>
        <p:nvPicPr>
          <p:cNvPr id="417" name="Google Shape;417;p26"/>
          <p:cNvPicPr preferRelativeResize="0"/>
          <p:nvPr/>
        </p:nvPicPr>
        <p:blipFill rotWithShape="1">
          <a:blip r:embed="rId3">
            <a:alphaModFix/>
          </a:blip>
          <a:srcRect/>
          <a:stretch/>
        </p:blipFill>
        <p:spPr>
          <a:xfrm rot="-5400000">
            <a:off x="9498212" y="4259663"/>
            <a:ext cx="973014" cy="4414576"/>
          </a:xfrm>
          <a:prstGeom prst="rect">
            <a:avLst/>
          </a:prstGeom>
          <a:noFill/>
          <a:ln>
            <a:noFill/>
          </a:ln>
        </p:spPr>
      </p:pic>
      <p:pic>
        <p:nvPicPr>
          <p:cNvPr id="418" name="Google Shape;418;p26"/>
          <p:cNvPicPr preferRelativeResize="0"/>
          <p:nvPr/>
        </p:nvPicPr>
        <p:blipFill rotWithShape="1">
          <a:blip r:embed="rId4">
            <a:alphaModFix/>
          </a:blip>
          <a:srcRect/>
          <a:stretch/>
        </p:blipFill>
        <p:spPr>
          <a:xfrm>
            <a:off x="10433649" y="5282717"/>
            <a:ext cx="1657986" cy="1260370"/>
          </a:xfrm>
          <a:prstGeom prst="rect">
            <a:avLst/>
          </a:prstGeom>
          <a:noFill/>
          <a:ln>
            <a:noFill/>
          </a:ln>
        </p:spPr>
      </p:pic>
      <p:pic>
        <p:nvPicPr>
          <p:cNvPr id="419" name="Google Shape;419;p26"/>
          <p:cNvPicPr preferRelativeResize="0"/>
          <p:nvPr/>
        </p:nvPicPr>
        <p:blipFill rotWithShape="1">
          <a:blip r:embed="rId5">
            <a:alphaModFix/>
          </a:blip>
          <a:srcRect/>
          <a:stretch/>
        </p:blipFill>
        <p:spPr>
          <a:xfrm rot="5400000">
            <a:off x="9807299" y="6308379"/>
            <a:ext cx="589496" cy="298730"/>
          </a:xfrm>
          <a:prstGeom prst="rect">
            <a:avLst/>
          </a:prstGeom>
          <a:noFill/>
          <a:ln>
            <a:noFill/>
          </a:ln>
        </p:spPr>
      </p:pic>
      <p:sp>
        <p:nvSpPr>
          <p:cNvPr id="420" name="Google Shape;420;p26"/>
          <p:cNvSpPr/>
          <p:nvPr/>
        </p:nvSpPr>
        <p:spPr>
          <a:xfrm rot="10800000">
            <a:off x="-144855" y="5891919"/>
            <a:ext cx="7922286" cy="1072205"/>
          </a:xfrm>
          <a:prstGeom prst="flowChartDocument">
            <a:avLst/>
          </a:prstGeom>
          <a:solidFill>
            <a:srgbClr val="4C9B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5" name="Google Shape;105;p2"/>
          <p:cNvPicPr preferRelativeResize="0"/>
          <p:nvPr/>
        </p:nvPicPr>
        <p:blipFill rotWithShape="1">
          <a:blip r:embed="rId3">
            <a:alphaModFix/>
          </a:blip>
          <a:srcRect/>
          <a:stretch/>
        </p:blipFill>
        <p:spPr>
          <a:xfrm>
            <a:off x="5856577" y="1092595"/>
            <a:ext cx="2547410" cy="1460027"/>
          </a:xfrm>
          <a:prstGeom prst="rect">
            <a:avLst/>
          </a:prstGeom>
          <a:noFill/>
          <a:ln>
            <a:noFill/>
          </a:ln>
        </p:spPr>
      </p:pic>
      <p:pic>
        <p:nvPicPr>
          <p:cNvPr id="106" name="Google Shape;106;p2"/>
          <p:cNvPicPr preferRelativeResize="0"/>
          <p:nvPr/>
        </p:nvPicPr>
        <p:blipFill rotWithShape="1">
          <a:blip r:embed="rId4">
            <a:alphaModFix/>
          </a:blip>
          <a:srcRect/>
          <a:stretch/>
        </p:blipFill>
        <p:spPr>
          <a:xfrm>
            <a:off x="6303083" y="4543123"/>
            <a:ext cx="2285828" cy="1828662"/>
          </a:xfrm>
          <a:prstGeom prst="rect">
            <a:avLst/>
          </a:prstGeom>
          <a:noFill/>
          <a:ln>
            <a:noFill/>
          </a:ln>
        </p:spPr>
      </p:pic>
      <p:pic>
        <p:nvPicPr>
          <p:cNvPr id="107" name="Google Shape;107;p2"/>
          <p:cNvPicPr preferRelativeResize="0"/>
          <p:nvPr/>
        </p:nvPicPr>
        <p:blipFill rotWithShape="1">
          <a:blip r:embed="rId5">
            <a:alphaModFix/>
          </a:blip>
          <a:srcRect/>
          <a:stretch/>
        </p:blipFill>
        <p:spPr>
          <a:xfrm>
            <a:off x="9729320" y="4198082"/>
            <a:ext cx="2162309" cy="2390576"/>
          </a:xfrm>
          <a:prstGeom prst="rect">
            <a:avLst/>
          </a:prstGeom>
          <a:noFill/>
          <a:ln>
            <a:noFill/>
          </a:ln>
        </p:spPr>
      </p:pic>
      <p:pic>
        <p:nvPicPr>
          <p:cNvPr id="108" name="Google Shape;108;p2"/>
          <p:cNvPicPr preferRelativeResize="0"/>
          <p:nvPr/>
        </p:nvPicPr>
        <p:blipFill rotWithShape="1">
          <a:blip r:embed="rId6">
            <a:alphaModFix/>
          </a:blip>
          <a:srcRect/>
          <a:stretch/>
        </p:blipFill>
        <p:spPr>
          <a:xfrm>
            <a:off x="9545248" y="939511"/>
            <a:ext cx="1922769" cy="1922769"/>
          </a:xfrm>
          <a:prstGeom prst="rect">
            <a:avLst/>
          </a:prstGeom>
          <a:noFill/>
          <a:ln>
            <a:noFill/>
          </a:ln>
        </p:spPr>
      </p:pic>
      <p:pic>
        <p:nvPicPr>
          <p:cNvPr id="109" name="Google Shape;109;p2"/>
          <p:cNvPicPr preferRelativeResize="0"/>
          <p:nvPr/>
        </p:nvPicPr>
        <p:blipFill rotWithShape="1">
          <a:blip r:embed="rId7">
            <a:alphaModFix/>
          </a:blip>
          <a:srcRect/>
          <a:stretch/>
        </p:blipFill>
        <p:spPr>
          <a:xfrm>
            <a:off x="6388343" y="2718410"/>
            <a:ext cx="4058856" cy="1623543"/>
          </a:xfrm>
          <a:prstGeom prst="rect">
            <a:avLst/>
          </a:prstGeom>
          <a:noFill/>
          <a:ln>
            <a:noFill/>
          </a:ln>
        </p:spPr>
      </p:pic>
      <p:pic>
        <p:nvPicPr>
          <p:cNvPr id="110" name="Google Shape;110;p2" descr="A black and white logo&#10;&#10;Description automatically generated"/>
          <p:cNvPicPr preferRelativeResize="0"/>
          <p:nvPr/>
        </p:nvPicPr>
        <p:blipFill rotWithShape="1">
          <a:blip r:embed="rId8">
            <a:alphaModFix/>
          </a:blip>
          <a:srcRect/>
          <a:stretch/>
        </p:blipFill>
        <p:spPr>
          <a:xfrm>
            <a:off x="3231503" y="4421890"/>
            <a:ext cx="2071127" cy="2071127"/>
          </a:xfrm>
          <a:prstGeom prst="rect">
            <a:avLst/>
          </a:prstGeom>
          <a:noFill/>
          <a:ln>
            <a:noFill/>
          </a:ln>
        </p:spPr>
      </p:pic>
      <p:pic>
        <p:nvPicPr>
          <p:cNvPr id="111" name="Google Shape;111;p2"/>
          <p:cNvPicPr preferRelativeResize="0"/>
          <p:nvPr/>
        </p:nvPicPr>
        <p:blipFill rotWithShape="1">
          <a:blip r:embed="rId9">
            <a:alphaModFix/>
          </a:blip>
          <a:srcRect/>
          <a:stretch/>
        </p:blipFill>
        <p:spPr>
          <a:xfrm>
            <a:off x="3976359" y="2618179"/>
            <a:ext cx="1688001" cy="1621641"/>
          </a:xfrm>
          <a:prstGeom prst="rect">
            <a:avLst/>
          </a:prstGeom>
          <a:noFill/>
          <a:ln>
            <a:noFill/>
          </a:ln>
        </p:spPr>
      </p:pic>
      <p:pic>
        <p:nvPicPr>
          <p:cNvPr id="112" name="Google Shape;112;p2" descr="UVM Health"/>
          <p:cNvPicPr preferRelativeResize="0"/>
          <p:nvPr/>
        </p:nvPicPr>
        <p:blipFill rotWithShape="1">
          <a:blip r:embed="rId10">
            <a:alphaModFix/>
          </a:blip>
          <a:srcRect/>
          <a:stretch/>
        </p:blipFill>
        <p:spPr>
          <a:xfrm>
            <a:off x="723983" y="1442661"/>
            <a:ext cx="4425190" cy="796535"/>
          </a:xfrm>
          <a:prstGeom prst="rect">
            <a:avLst/>
          </a:prstGeom>
          <a:noFill/>
          <a:ln>
            <a:noFill/>
          </a:ln>
        </p:spPr>
      </p:pic>
      <p:pic>
        <p:nvPicPr>
          <p:cNvPr id="113" name="Google Shape;113;p2" descr="A close-up of a logo&#10;&#10;AI-generated content may be incorrect."/>
          <p:cNvPicPr preferRelativeResize="0"/>
          <p:nvPr/>
        </p:nvPicPr>
        <p:blipFill rotWithShape="1">
          <a:blip r:embed="rId11">
            <a:alphaModFix/>
          </a:blip>
          <a:srcRect/>
          <a:stretch/>
        </p:blipFill>
        <p:spPr>
          <a:xfrm>
            <a:off x="290126" y="4441164"/>
            <a:ext cx="2243266" cy="2147494"/>
          </a:xfrm>
          <a:prstGeom prst="rect">
            <a:avLst/>
          </a:prstGeom>
          <a:noFill/>
          <a:ln>
            <a:noFill/>
          </a:ln>
        </p:spPr>
      </p:pic>
      <p:pic>
        <p:nvPicPr>
          <p:cNvPr id="114" name="Google Shape;114;p2"/>
          <p:cNvPicPr preferRelativeResize="0"/>
          <p:nvPr/>
        </p:nvPicPr>
        <p:blipFill rotWithShape="1">
          <a:blip r:embed="rId12">
            <a:alphaModFix/>
          </a:blip>
          <a:srcRect/>
          <a:stretch/>
        </p:blipFill>
        <p:spPr>
          <a:xfrm>
            <a:off x="493099" y="2446122"/>
            <a:ext cx="2620622" cy="2102476"/>
          </a:xfrm>
          <a:prstGeom prst="rect">
            <a:avLst/>
          </a:prstGeom>
          <a:noFill/>
          <a:ln>
            <a:noFill/>
          </a:ln>
        </p:spPr>
      </p:pic>
      <p:sp>
        <p:nvSpPr>
          <p:cNvPr id="115" name="Google Shape;115;p2"/>
          <p:cNvSpPr txBox="1"/>
          <p:nvPr/>
        </p:nvSpPr>
        <p:spPr>
          <a:xfrm>
            <a:off x="2920993" y="154348"/>
            <a:ext cx="662114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chemeClr val="dk1"/>
                </a:solidFill>
                <a:latin typeface="Calibri"/>
                <a:ea typeface="Calibri"/>
                <a:cs typeface="Calibri"/>
                <a:sym typeface="Calibri"/>
              </a:rPr>
              <a:t>Program Contributors </a:t>
            </a:r>
            <a:endParaRPr sz="54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27"/>
          <p:cNvPicPr preferRelativeResize="0"/>
          <p:nvPr/>
        </p:nvPicPr>
        <p:blipFill rotWithShape="1">
          <a:blip r:embed="rId3">
            <a:alphaModFix/>
          </a:blip>
          <a:srcRect/>
          <a:stretch/>
        </p:blipFill>
        <p:spPr>
          <a:xfrm rot="-5400000">
            <a:off x="9498212" y="4259663"/>
            <a:ext cx="973014" cy="4414576"/>
          </a:xfrm>
          <a:prstGeom prst="rect">
            <a:avLst/>
          </a:prstGeom>
          <a:noFill/>
          <a:ln>
            <a:noFill/>
          </a:ln>
        </p:spPr>
      </p:pic>
      <p:sp>
        <p:nvSpPr>
          <p:cNvPr id="427" name="Google Shape;427;p27"/>
          <p:cNvSpPr txBox="1">
            <a:spLocks noGrp="1"/>
          </p:cNvSpPr>
          <p:nvPr>
            <p:ph type="title"/>
          </p:nvPr>
        </p:nvSpPr>
        <p:spPr>
          <a:xfrm>
            <a:off x="838200" y="995881"/>
            <a:ext cx="11049000" cy="43637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48E17"/>
              </a:buClr>
              <a:buSzPts val="6600"/>
              <a:buFont typeface="Calibri"/>
              <a:buNone/>
            </a:pPr>
            <a:r>
              <a:rPr lang="en-US" sz="6600" b="1">
                <a:solidFill>
                  <a:srgbClr val="148E17"/>
                </a:solidFill>
              </a:rPr>
              <a:t>Legal</a:t>
            </a:r>
            <a:r>
              <a:rPr lang="en-US" sz="6600" b="1">
                <a:solidFill>
                  <a:schemeClr val="lt1"/>
                </a:solidFill>
              </a:rPr>
              <a:t> </a:t>
            </a:r>
            <a:r>
              <a:rPr lang="en-US" sz="6600" b="1"/>
              <a:t>or</a:t>
            </a:r>
            <a:r>
              <a:rPr lang="en-US" sz="6600" b="1">
                <a:solidFill>
                  <a:schemeClr val="lt1"/>
                </a:solidFill>
              </a:rPr>
              <a:t> </a:t>
            </a:r>
            <a:r>
              <a:rPr lang="en-US" sz="6600" b="1">
                <a:solidFill>
                  <a:srgbClr val="C00000"/>
                </a:solidFill>
              </a:rPr>
              <a:t>Illegal</a:t>
            </a:r>
            <a:r>
              <a:rPr lang="en-US" sz="6600" b="1"/>
              <a:t>?</a:t>
            </a:r>
            <a:br>
              <a:rPr lang="en-US"/>
            </a:br>
            <a:br>
              <a:rPr lang="en-US"/>
            </a:br>
            <a:r>
              <a:rPr lang="en-US"/>
              <a:t>Looking at a map on your phone in a holder</a:t>
            </a:r>
            <a:br>
              <a:rPr lang="en-US"/>
            </a:br>
            <a:endParaRPr/>
          </a:p>
        </p:txBody>
      </p:sp>
      <p:pic>
        <p:nvPicPr>
          <p:cNvPr id="428" name="Google Shape;428;p27"/>
          <p:cNvPicPr preferRelativeResize="0"/>
          <p:nvPr/>
        </p:nvPicPr>
        <p:blipFill rotWithShape="1">
          <a:blip r:embed="rId4">
            <a:alphaModFix/>
          </a:blip>
          <a:srcRect/>
          <a:stretch/>
        </p:blipFill>
        <p:spPr>
          <a:xfrm>
            <a:off x="10433649" y="5282717"/>
            <a:ext cx="1657986" cy="1260370"/>
          </a:xfrm>
          <a:prstGeom prst="rect">
            <a:avLst/>
          </a:prstGeom>
          <a:noFill/>
          <a:ln>
            <a:noFill/>
          </a:ln>
        </p:spPr>
      </p:pic>
      <p:pic>
        <p:nvPicPr>
          <p:cNvPr id="429" name="Google Shape;429;p27"/>
          <p:cNvPicPr preferRelativeResize="0"/>
          <p:nvPr/>
        </p:nvPicPr>
        <p:blipFill rotWithShape="1">
          <a:blip r:embed="rId5">
            <a:alphaModFix/>
          </a:blip>
          <a:srcRect/>
          <a:stretch/>
        </p:blipFill>
        <p:spPr>
          <a:xfrm rot="5400000">
            <a:off x="9807299" y="6308379"/>
            <a:ext cx="589496" cy="298730"/>
          </a:xfrm>
          <a:prstGeom prst="rect">
            <a:avLst/>
          </a:prstGeom>
          <a:noFill/>
          <a:ln>
            <a:noFill/>
          </a:ln>
        </p:spPr>
      </p:pic>
      <p:sp>
        <p:nvSpPr>
          <p:cNvPr id="430" name="Google Shape;430;p27"/>
          <p:cNvSpPr/>
          <p:nvPr/>
        </p:nvSpPr>
        <p:spPr>
          <a:xfrm rot="10800000">
            <a:off x="-144855" y="5891919"/>
            <a:ext cx="7922286" cy="1072205"/>
          </a:xfrm>
          <a:prstGeom prst="flowChartDocument">
            <a:avLst/>
          </a:prstGeom>
          <a:solidFill>
            <a:srgbClr val="4C9B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28"/>
          <p:cNvSpPr txBox="1">
            <a:spLocks noGrp="1"/>
          </p:cNvSpPr>
          <p:nvPr>
            <p:ph type="title"/>
          </p:nvPr>
        </p:nvSpPr>
        <p:spPr>
          <a:xfrm>
            <a:off x="1269715" y="249187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8000"/>
              <a:buFont typeface="Calibri"/>
              <a:buNone/>
            </a:pPr>
            <a:r>
              <a:rPr lang="en-US" sz="8000" b="1">
                <a:solidFill>
                  <a:schemeClr val="lt1"/>
                </a:solidFill>
                <a:latin typeface="Calibri"/>
                <a:ea typeface="Calibri"/>
                <a:cs typeface="Calibri"/>
                <a:sym typeface="Calibri"/>
              </a:rPr>
              <a:t>Name that distraction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9"/>
          <p:cNvPicPr preferRelativeResize="0"/>
          <p:nvPr/>
        </p:nvPicPr>
        <p:blipFill rotWithShape="1">
          <a:blip r:embed="rId3">
            <a:alphaModFix/>
          </a:blip>
          <a:srcRect/>
          <a:stretch/>
        </p:blipFill>
        <p:spPr>
          <a:xfrm>
            <a:off x="10191530" y="321537"/>
            <a:ext cx="1578864" cy="2047875"/>
          </a:xfrm>
          <a:prstGeom prst="rect">
            <a:avLst/>
          </a:prstGeom>
          <a:noFill/>
          <a:ln>
            <a:noFill/>
          </a:ln>
        </p:spPr>
      </p:pic>
      <p:sp>
        <p:nvSpPr>
          <p:cNvPr id="442" name="Google Shape;442;p29"/>
          <p:cNvSpPr txBox="1"/>
          <p:nvPr/>
        </p:nvSpPr>
        <p:spPr>
          <a:xfrm>
            <a:off x="0" y="112413"/>
            <a:ext cx="8157171"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chemeClr val="lt1"/>
                </a:solidFill>
                <a:latin typeface="Calibri"/>
                <a:ea typeface="Calibri"/>
                <a:cs typeface="Calibri"/>
                <a:sym typeface="Calibri"/>
              </a:rPr>
              <a:t> Name </a:t>
            </a:r>
            <a:endParaRPr/>
          </a:p>
          <a:p>
            <a:pPr marL="0" marR="0" lvl="0" indent="0" algn="l" rtl="0">
              <a:spcBef>
                <a:spcPts val="0"/>
              </a:spcBef>
              <a:spcAft>
                <a:spcPts val="0"/>
              </a:spcAft>
              <a:buNone/>
            </a:pPr>
            <a:r>
              <a:rPr lang="en-US" sz="4800" b="1">
                <a:solidFill>
                  <a:schemeClr val="lt1"/>
                </a:solidFill>
                <a:latin typeface="Calibri"/>
                <a:ea typeface="Calibri"/>
                <a:cs typeface="Calibri"/>
                <a:sym typeface="Calibri"/>
              </a:rPr>
              <a:t>		That </a:t>
            </a:r>
            <a:endParaRPr/>
          </a:p>
          <a:p>
            <a:pPr marL="0" marR="0" lvl="0" indent="0" algn="l" rtl="0">
              <a:spcBef>
                <a:spcPts val="0"/>
              </a:spcBef>
              <a:spcAft>
                <a:spcPts val="0"/>
              </a:spcAft>
              <a:buNone/>
            </a:pPr>
            <a:r>
              <a:rPr lang="en-US" sz="4800" b="1">
                <a:solidFill>
                  <a:schemeClr val="lt1"/>
                </a:solidFill>
                <a:latin typeface="Calibri"/>
                <a:ea typeface="Calibri"/>
                <a:cs typeface="Calibri"/>
                <a:sym typeface="Calibri"/>
              </a:rPr>
              <a:t>			   Distraction! </a:t>
            </a:r>
            <a:endParaRPr/>
          </a:p>
          <a:p>
            <a:pPr marL="0" marR="0" lvl="0" indent="0" algn="l" rtl="0">
              <a:spcBef>
                <a:spcPts val="0"/>
              </a:spcBef>
              <a:spcAft>
                <a:spcPts val="0"/>
              </a:spcAft>
              <a:buNone/>
            </a:pPr>
            <a:r>
              <a:rPr lang="en-US" sz="4800">
                <a:solidFill>
                  <a:schemeClr val="dk1"/>
                </a:solidFill>
                <a:latin typeface="Calibri"/>
                <a:ea typeface="Calibri"/>
                <a:cs typeface="Calibri"/>
                <a:sym typeface="Calibri"/>
              </a:rPr>
              <a:t>			</a:t>
            </a:r>
            <a:endParaRPr/>
          </a:p>
        </p:txBody>
      </p:sp>
      <p:sp>
        <p:nvSpPr>
          <p:cNvPr id="443" name="Google Shape;443;p29"/>
          <p:cNvSpPr/>
          <p:nvPr/>
        </p:nvSpPr>
        <p:spPr>
          <a:xfrm>
            <a:off x="637650" y="3020463"/>
            <a:ext cx="1611517" cy="1593410"/>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4" name="Google Shape;444;p29"/>
          <p:cNvSpPr/>
          <p:nvPr/>
        </p:nvSpPr>
        <p:spPr>
          <a:xfrm>
            <a:off x="9417732" y="3032910"/>
            <a:ext cx="1530035" cy="1593410"/>
          </a:xfrm>
          <a:prstGeom prst="ellipse">
            <a:avLst/>
          </a:prstGeom>
          <a:solidFill>
            <a:srgbClr val="FFFF00"/>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29"/>
          <p:cNvSpPr/>
          <p:nvPr/>
        </p:nvSpPr>
        <p:spPr>
          <a:xfrm>
            <a:off x="4925085" y="3032910"/>
            <a:ext cx="1611517" cy="1593410"/>
          </a:xfrm>
          <a:prstGeom prst="ellipse">
            <a:avLst/>
          </a:prstGeom>
          <a:solidFill>
            <a:srgbClr val="148E17"/>
          </a:solidFill>
          <a:ln w="12700" cap="flat" cmpd="sng">
            <a:solidFill>
              <a:srgbClr val="148E1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46" name="Google Shape;446;p29" descr="Eye with solid fill"/>
          <p:cNvPicPr preferRelativeResize="0"/>
          <p:nvPr/>
        </p:nvPicPr>
        <p:blipFill rotWithShape="1">
          <a:blip r:embed="rId4">
            <a:alphaModFix/>
          </a:blip>
          <a:srcRect/>
          <a:stretch/>
        </p:blipFill>
        <p:spPr>
          <a:xfrm>
            <a:off x="866868" y="3202662"/>
            <a:ext cx="1253905" cy="1253905"/>
          </a:xfrm>
          <a:prstGeom prst="rect">
            <a:avLst/>
          </a:prstGeom>
          <a:noFill/>
          <a:ln>
            <a:noFill/>
          </a:ln>
        </p:spPr>
      </p:pic>
      <p:pic>
        <p:nvPicPr>
          <p:cNvPr id="447" name="Google Shape;447;p29" descr="Sign language with solid fill"/>
          <p:cNvPicPr preferRelativeResize="0"/>
          <p:nvPr/>
        </p:nvPicPr>
        <p:blipFill rotWithShape="1">
          <a:blip r:embed="rId5">
            <a:alphaModFix/>
          </a:blip>
          <a:srcRect/>
          <a:stretch/>
        </p:blipFill>
        <p:spPr>
          <a:xfrm>
            <a:off x="5135306" y="3139289"/>
            <a:ext cx="1184495" cy="1184495"/>
          </a:xfrm>
          <a:prstGeom prst="rect">
            <a:avLst/>
          </a:prstGeom>
          <a:noFill/>
          <a:ln>
            <a:noFill/>
          </a:ln>
        </p:spPr>
      </p:pic>
      <p:pic>
        <p:nvPicPr>
          <p:cNvPr id="448" name="Google Shape;448;p29" descr="Brain with solid fill"/>
          <p:cNvPicPr preferRelativeResize="0"/>
          <p:nvPr/>
        </p:nvPicPr>
        <p:blipFill rotWithShape="1">
          <a:blip r:embed="rId6">
            <a:alphaModFix/>
          </a:blip>
          <a:srcRect/>
          <a:stretch/>
        </p:blipFill>
        <p:spPr>
          <a:xfrm>
            <a:off x="9603946" y="3275226"/>
            <a:ext cx="1108778" cy="1108778"/>
          </a:xfrm>
          <a:prstGeom prst="rect">
            <a:avLst/>
          </a:prstGeom>
          <a:noFill/>
          <a:ln>
            <a:noFill/>
          </a:ln>
        </p:spPr>
      </p:pic>
      <p:sp>
        <p:nvSpPr>
          <p:cNvPr id="449" name="Google Shape;449;p29"/>
          <p:cNvSpPr txBox="1"/>
          <p:nvPr/>
        </p:nvSpPr>
        <p:spPr>
          <a:xfrm>
            <a:off x="516045" y="4681527"/>
            <a:ext cx="195554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alibri"/>
                <a:ea typeface="Calibri"/>
                <a:cs typeface="Calibri"/>
                <a:sym typeface="Calibri"/>
              </a:rPr>
              <a:t>Visual</a:t>
            </a:r>
            <a:endParaRPr/>
          </a:p>
        </p:txBody>
      </p:sp>
      <p:sp>
        <p:nvSpPr>
          <p:cNvPr id="450" name="Google Shape;450;p29"/>
          <p:cNvSpPr txBox="1"/>
          <p:nvPr/>
        </p:nvSpPr>
        <p:spPr>
          <a:xfrm>
            <a:off x="4550430" y="4681529"/>
            <a:ext cx="2417275"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alibri"/>
                <a:ea typeface="Calibri"/>
                <a:cs typeface="Calibri"/>
                <a:sym typeface="Calibri"/>
              </a:rPr>
              <a:t>Manual</a:t>
            </a:r>
            <a:endParaRPr/>
          </a:p>
        </p:txBody>
      </p:sp>
      <p:sp>
        <p:nvSpPr>
          <p:cNvPr id="451" name="Google Shape;451;p29"/>
          <p:cNvSpPr txBox="1"/>
          <p:nvPr/>
        </p:nvSpPr>
        <p:spPr>
          <a:xfrm>
            <a:off x="8824457" y="4681528"/>
            <a:ext cx="2734147"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dk1"/>
                </a:solidFill>
                <a:latin typeface="Calibri"/>
                <a:ea typeface="Calibri"/>
                <a:cs typeface="Calibri"/>
                <a:sym typeface="Calibri"/>
              </a:rPr>
              <a:t>Cognitive</a:t>
            </a:r>
            <a:endParaRPr/>
          </a:p>
        </p:txBody>
      </p:sp>
      <p:pic>
        <p:nvPicPr>
          <p:cNvPr id="452" name="Google Shape;452;p29" descr="Smart Phone with solid fill"/>
          <p:cNvPicPr preferRelativeResize="0"/>
          <p:nvPr/>
        </p:nvPicPr>
        <p:blipFill rotWithShape="1">
          <a:blip r:embed="rId7">
            <a:alphaModFix/>
          </a:blip>
          <a:srcRect/>
          <a:stretch/>
        </p:blipFill>
        <p:spPr>
          <a:xfrm>
            <a:off x="986208" y="5482288"/>
            <a:ext cx="914400" cy="914400"/>
          </a:xfrm>
          <a:prstGeom prst="rect">
            <a:avLst/>
          </a:prstGeom>
          <a:noFill/>
          <a:ln>
            <a:noFill/>
          </a:ln>
        </p:spPr>
      </p:pic>
      <p:pic>
        <p:nvPicPr>
          <p:cNvPr id="453" name="Google Shape;453;p29" descr="Burger and drink with solid fill"/>
          <p:cNvPicPr preferRelativeResize="0"/>
          <p:nvPr/>
        </p:nvPicPr>
        <p:blipFill rotWithShape="1">
          <a:blip r:embed="rId8">
            <a:alphaModFix/>
          </a:blip>
          <a:srcRect/>
          <a:stretch/>
        </p:blipFill>
        <p:spPr>
          <a:xfrm>
            <a:off x="5225549" y="5416236"/>
            <a:ext cx="1094252" cy="1094252"/>
          </a:xfrm>
          <a:prstGeom prst="rect">
            <a:avLst/>
          </a:prstGeom>
          <a:noFill/>
          <a:ln>
            <a:noFill/>
          </a:ln>
        </p:spPr>
      </p:pic>
      <p:pic>
        <p:nvPicPr>
          <p:cNvPr id="454" name="Google Shape;454;p29" descr="Questions with solid fill"/>
          <p:cNvPicPr preferRelativeResize="0"/>
          <p:nvPr/>
        </p:nvPicPr>
        <p:blipFill rotWithShape="1">
          <a:blip r:embed="rId9">
            <a:alphaModFix/>
          </a:blip>
          <a:srcRect/>
          <a:stretch/>
        </p:blipFill>
        <p:spPr>
          <a:xfrm>
            <a:off x="9770020" y="5436606"/>
            <a:ext cx="1094252" cy="109425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0"/>
          <p:cNvSpPr/>
          <p:nvPr/>
        </p:nvSpPr>
        <p:spPr>
          <a:xfrm>
            <a:off x="-1" y="0"/>
            <a:ext cx="7224665" cy="6858000"/>
          </a:xfrm>
          <a:custGeom>
            <a:avLst/>
            <a:gdLst/>
            <a:ahLst/>
            <a:cxnLst/>
            <a:rect l="l" t="t" r="r" b="b"/>
            <a:pathLst>
              <a:path w="5372100" h="6858000" extrusionOk="0">
                <a:moveTo>
                  <a:pt x="0" y="0"/>
                </a:moveTo>
                <a:lnTo>
                  <a:pt x="3076575" y="9525"/>
                </a:lnTo>
                <a:lnTo>
                  <a:pt x="5372100" y="6858000"/>
                </a:lnTo>
                <a:lnTo>
                  <a:pt x="0" y="6858000"/>
                </a:lnTo>
                <a:lnTo>
                  <a:pt x="0" y="0"/>
                </a:lnTo>
                <a:close/>
              </a:path>
            </a:pathLst>
          </a:custGeom>
          <a:solidFill>
            <a:srgbClr val="57B1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1" name="Google Shape;461;p30"/>
          <p:cNvSpPr txBox="1">
            <a:spLocks noGrp="1"/>
          </p:cNvSpPr>
          <p:nvPr>
            <p:ph type="title"/>
          </p:nvPr>
        </p:nvSpPr>
        <p:spPr>
          <a:xfrm>
            <a:off x="124183" y="1648641"/>
            <a:ext cx="3560577" cy="424156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6000"/>
              <a:buFont typeface="Calibri"/>
              <a:buNone/>
            </a:pPr>
            <a:r>
              <a:rPr lang="en-US" sz="6000"/>
              <a:t>What is </a:t>
            </a:r>
            <a:r>
              <a:rPr lang="en-US" sz="6000" b="1"/>
              <a:t>unsafe</a:t>
            </a:r>
            <a:r>
              <a:rPr lang="en-US" sz="6000"/>
              <a:t> in this picture?</a:t>
            </a:r>
            <a:endParaRPr/>
          </a:p>
        </p:txBody>
      </p:sp>
      <p:pic>
        <p:nvPicPr>
          <p:cNvPr id="462" name="Google Shape;462;p30"/>
          <p:cNvPicPr preferRelativeResize="0"/>
          <p:nvPr/>
        </p:nvPicPr>
        <p:blipFill rotWithShape="1">
          <a:blip r:embed="rId3">
            <a:alphaModFix/>
          </a:blip>
          <a:srcRect/>
          <a:stretch/>
        </p:blipFill>
        <p:spPr>
          <a:xfrm>
            <a:off x="370765" y="156751"/>
            <a:ext cx="475529" cy="408467"/>
          </a:xfrm>
          <a:prstGeom prst="rect">
            <a:avLst/>
          </a:prstGeom>
          <a:noFill/>
          <a:ln>
            <a:noFill/>
          </a:ln>
        </p:spPr>
      </p:pic>
      <p:pic>
        <p:nvPicPr>
          <p:cNvPr id="463" name="Google Shape;463;p30"/>
          <p:cNvPicPr preferRelativeResize="0"/>
          <p:nvPr/>
        </p:nvPicPr>
        <p:blipFill rotWithShape="1">
          <a:blip r:embed="rId4">
            <a:alphaModFix/>
          </a:blip>
          <a:srcRect/>
          <a:stretch/>
        </p:blipFill>
        <p:spPr>
          <a:xfrm>
            <a:off x="370765" y="660574"/>
            <a:ext cx="475529" cy="408467"/>
          </a:xfrm>
          <a:prstGeom prst="rect">
            <a:avLst/>
          </a:prstGeom>
          <a:noFill/>
          <a:ln>
            <a:noFill/>
          </a:ln>
        </p:spPr>
      </p:pic>
      <p:pic>
        <p:nvPicPr>
          <p:cNvPr id="464" name="Google Shape;464;p30"/>
          <p:cNvPicPr preferRelativeResize="0"/>
          <p:nvPr/>
        </p:nvPicPr>
        <p:blipFill rotWithShape="1">
          <a:blip r:embed="rId5">
            <a:alphaModFix/>
          </a:blip>
          <a:srcRect/>
          <a:stretch/>
        </p:blipFill>
        <p:spPr>
          <a:xfrm>
            <a:off x="370765" y="1185305"/>
            <a:ext cx="475529" cy="463336"/>
          </a:xfrm>
          <a:prstGeom prst="rect">
            <a:avLst/>
          </a:prstGeom>
          <a:noFill/>
          <a:ln>
            <a:noFill/>
          </a:ln>
        </p:spPr>
      </p:pic>
      <p:pic>
        <p:nvPicPr>
          <p:cNvPr id="465" name="Google Shape;465;p30"/>
          <p:cNvPicPr preferRelativeResize="0"/>
          <p:nvPr/>
        </p:nvPicPr>
        <p:blipFill rotWithShape="1">
          <a:blip r:embed="rId6">
            <a:alphaModFix/>
          </a:blip>
          <a:srcRect/>
          <a:stretch/>
        </p:blipFill>
        <p:spPr>
          <a:xfrm>
            <a:off x="4110272" y="0"/>
            <a:ext cx="8081728"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1"/>
          <p:cNvSpPr/>
          <p:nvPr/>
        </p:nvSpPr>
        <p:spPr>
          <a:xfrm>
            <a:off x="-1" y="0"/>
            <a:ext cx="7224665" cy="6858000"/>
          </a:xfrm>
          <a:custGeom>
            <a:avLst/>
            <a:gdLst/>
            <a:ahLst/>
            <a:cxnLst/>
            <a:rect l="l" t="t" r="r" b="b"/>
            <a:pathLst>
              <a:path w="5372100" h="6858000" extrusionOk="0">
                <a:moveTo>
                  <a:pt x="0" y="0"/>
                </a:moveTo>
                <a:lnTo>
                  <a:pt x="3076575" y="9525"/>
                </a:lnTo>
                <a:lnTo>
                  <a:pt x="5372100" y="6858000"/>
                </a:lnTo>
                <a:lnTo>
                  <a:pt x="0" y="6858000"/>
                </a:lnTo>
                <a:lnTo>
                  <a:pt x="0" y="0"/>
                </a:lnTo>
                <a:close/>
              </a:path>
            </a:pathLst>
          </a:custGeom>
          <a:solidFill>
            <a:srgbClr val="57B1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72" name="Google Shape;472;p31"/>
          <p:cNvPicPr preferRelativeResize="0"/>
          <p:nvPr/>
        </p:nvPicPr>
        <p:blipFill rotWithShape="1">
          <a:blip r:embed="rId3">
            <a:alphaModFix/>
          </a:blip>
          <a:srcRect/>
          <a:stretch/>
        </p:blipFill>
        <p:spPr>
          <a:xfrm>
            <a:off x="529430" y="171282"/>
            <a:ext cx="475529" cy="408467"/>
          </a:xfrm>
          <a:prstGeom prst="rect">
            <a:avLst/>
          </a:prstGeom>
          <a:noFill/>
          <a:ln>
            <a:noFill/>
          </a:ln>
        </p:spPr>
      </p:pic>
      <p:pic>
        <p:nvPicPr>
          <p:cNvPr id="473" name="Google Shape;473;p31"/>
          <p:cNvPicPr preferRelativeResize="0"/>
          <p:nvPr/>
        </p:nvPicPr>
        <p:blipFill rotWithShape="1">
          <a:blip r:embed="rId4">
            <a:alphaModFix/>
          </a:blip>
          <a:srcRect/>
          <a:stretch/>
        </p:blipFill>
        <p:spPr>
          <a:xfrm>
            <a:off x="529429" y="683489"/>
            <a:ext cx="475529" cy="408467"/>
          </a:xfrm>
          <a:prstGeom prst="rect">
            <a:avLst/>
          </a:prstGeom>
          <a:noFill/>
          <a:ln>
            <a:noFill/>
          </a:ln>
        </p:spPr>
      </p:pic>
      <p:pic>
        <p:nvPicPr>
          <p:cNvPr id="474" name="Google Shape;474;p31"/>
          <p:cNvPicPr preferRelativeResize="0"/>
          <p:nvPr/>
        </p:nvPicPr>
        <p:blipFill rotWithShape="1">
          <a:blip r:embed="rId5">
            <a:alphaModFix/>
          </a:blip>
          <a:srcRect/>
          <a:stretch/>
        </p:blipFill>
        <p:spPr>
          <a:xfrm>
            <a:off x="529428" y="1195696"/>
            <a:ext cx="475529" cy="463336"/>
          </a:xfrm>
          <a:prstGeom prst="rect">
            <a:avLst/>
          </a:prstGeom>
          <a:noFill/>
          <a:ln>
            <a:noFill/>
          </a:ln>
        </p:spPr>
      </p:pic>
      <p:pic>
        <p:nvPicPr>
          <p:cNvPr id="475" name="Google Shape;475;p31"/>
          <p:cNvPicPr preferRelativeResize="0"/>
          <p:nvPr/>
        </p:nvPicPr>
        <p:blipFill rotWithShape="1">
          <a:blip r:embed="rId6">
            <a:alphaModFix/>
          </a:blip>
          <a:srcRect/>
          <a:stretch/>
        </p:blipFill>
        <p:spPr>
          <a:xfrm>
            <a:off x="1743809" y="0"/>
            <a:ext cx="10448192" cy="6965461"/>
          </a:xfrm>
          <a:prstGeom prst="rect">
            <a:avLst/>
          </a:prstGeom>
          <a:noFill/>
          <a:ln>
            <a:noFill/>
          </a:ln>
        </p:spPr>
      </p:pic>
      <p:pic>
        <p:nvPicPr>
          <p:cNvPr id="476" name="Google Shape;476;p31"/>
          <p:cNvPicPr preferRelativeResize="0"/>
          <p:nvPr/>
        </p:nvPicPr>
        <p:blipFill rotWithShape="1">
          <a:blip r:embed="rId3">
            <a:alphaModFix/>
          </a:blip>
          <a:srcRect/>
          <a:stretch/>
        </p:blipFill>
        <p:spPr>
          <a:xfrm>
            <a:off x="529429" y="1803417"/>
            <a:ext cx="475529" cy="408467"/>
          </a:xfrm>
          <a:prstGeom prst="rect">
            <a:avLst/>
          </a:prstGeom>
          <a:noFill/>
          <a:ln>
            <a:noFill/>
          </a:ln>
        </p:spPr>
      </p:pic>
      <p:pic>
        <p:nvPicPr>
          <p:cNvPr id="477" name="Google Shape;477;p31"/>
          <p:cNvPicPr preferRelativeResize="0"/>
          <p:nvPr/>
        </p:nvPicPr>
        <p:blipFill rotWithShape="1">
          <a:blip r:embed="rId4">
            <a:alphaModFix/>
          </a:blip>
          <a:srcRect/>
          <a:stretch/>
        </p:blipFill>
        <p:spPr>
          <a:xfrm>
            <a:off x="529428" y="2315624"/>
            <a:ext cx="475529" cy="408467"/>
          </a:xfrm>
          <a:prstGeom prst="rect">
            <a:avLst/>
          </a:prstGeom>
          <a:noFill/>
          <a:ln>
            <a:noFill/>
          </a:ln>
        </p:spPr>
      </p:pic>
      <p:pic>
        <p:nvPicPr>
          <p:cNvPr id="478" name="Google Shape;478;p31"/>
          <p:cNvPicPr preferRelativeResize="0"/>
          <p:nvPr/>
        </p:nvPicPr>
        <p:blipFill rotWithShape="1">
          <a:blip r:embed="rId5">
            <a:alphaModFix/>
          </a:blip>
          <a:srcRect/>
          <a:stretch/>
        </p:blipFill>
        <p:spPr>
          <a:xfrm>
            <a:off x="529427" y="2827831"/>
            <a:ext cx="475529" cy="463336"/>
          </a:xfrm>
          <a:prstGeom prst="rect">
            <a:avLst/>
          </a:prstGeom>
          <a:noFill/>
          <a:ln>
            <a:noFill/>
          </a:ln>
        </p:spPr>
      </p:pic>
      <p:pic>
        <p:nvPicPr>
          <p:cNvPr id="479" name="Google Shape;479;p31"/>
          <p:cNvPicPr preferRelativeResize="0"/>
          <p:nvPr/>
        </p:nvPicPr>
        <p:blipFill rotWithShape="1">
          <a:blip r:embed="rId3">
            <a:alphaModFix/>
          </a:blip>
          <a:srcRect/>
          <a:stretch/>
        </p:blipFill>
        <p:spPr>
          <a:xfrm>
            <a:off x="553756" y="3452058"/>
            <a:ext cx="475529" cy="408467"/>
          </a:xfrm>
          <a:prstGeom prst="rect">
            <a:avLst/>
          </a:prstGeom>
          <a:noFill/>
          <a:ln>
            <a:noFill/>
          </a:ln>
        </p:spPr>
      </p:pic>
      <p:pic>
        <p:nvPicPr>
          <p:cNvPr id="480" name="Google Shape;480;p31"/>
          <p:cNvPicPr preferRelativeResize="0"/>
          <p:nvPr/>
        </p:nvPicPr>
        <p:blipFill rotWithShape="1">
          <a:blip r:embed="rId4">
            <a:alphaModFix/>
          </a:blip>
          <a:srcRect/>
          <a:stretch/>
        </p:blipFill>
        <p:spPr>
          <a:xfrm>
            <a:off x="553755" y="3964265"/>
            <a:ext cx="475529" cy="408467"/>
          </a:xfrm>
          <a:prstGeom prst="rect">
            <a:avLst/>
          </a:prstGeom>
          <a:noFill/>
          <a:ln>
            <a:noFill/>
          </a:ln>
        </p:spPr>
      </p:pic>
      <p:pic>
        <p:nvPicPr>
          <p:cNvPr id="481" name="Google Shape;481;p31"/>
          <p:cNvPicPr preferRelativeResize="0"/>
          <p:nvPr/>
        </p:nvPicPr>
        <p:blipFill rotWithShape="1">
          <a:blip r:embed="rId5">
            <a:alphaModFix/>
          </a:blip>
          <a:srcRect/>
          <a:stretch/>
        </p:blipFill>
        <p:spPr>
          <a:xfrm>
            <a:off x="553754" y="4476472"/>
            <a:ext cx="475529" cy="463336"/>
          </a:xfrm>
          <a:prstGeom prst="rect">
            <a:avLst/>
          </a:prstGeom>
          <a:noFill/>
          <a:ln>
            <a:noFill/>
          </a:ln>
        </p:spPr>
      </p:pic>
      <p:pic>
        <p:nvPicPr>
          <p:cNvPr id="482" name="Google Shape;482;p31"/>
          <p:cNvPicPr preferRelativeResize="0"/>
          <p:nvPr/>
        </p:nvPicPr>
        <p:blipFill rotWithShape="1">
          <a:blip r:embed="rId3">
            <a:alphaModFix/>
          </a:blip>
          <a:srcRect/>
          <a:stretch/>
        </p:blipFill>
        <p:spPr>
          <a:xfrm>
            <a:off x="553755" y="5084193"/>
            <a:ext cx="475529" cy="408467"/>
          </a:xfrm>
          <a:prstGeom prst="rect">
            <a:avLst/>
          </a:prstGeom>
          <a:noFill/>
          <a:ln>
            <a:noFill/>
          </a:ln>
        </p:spPr>
      </p:pic>
      <p:pic>
        <p:nvPicPr>
          <p:cNvPr id="483" name="Google Shape;483;p31"/>
          <p:cNvPicPr preferRelativeResize="0"/>
          <p:nvPr/>
        </p:nvPicPr>
        <p:blipFill rotWithShape="1">
          <a:blip r:embed="rId4">
            <a:alphaModFix/>
          </a:blip>
          <a:srcRect/>
          <a:stretch/>
        </p:blipFill>
        <p:spPr>
          <a:xfrm>
            <a:off x="553754" y="5596400"/>
            <a:ext cx="475529" cy="408467"/>
          </a:xfrm>
          <a:prstGeom prst="rect">
            <a:avLst/>
          </a:prstGeom>
          <a:noFill/>
          <a:ln>
            <a:noFill/>
          </a:ln>
        </p:spPr>
      </p:pic>
      <p:pic>
        <p:nvPicPr>
          <p:cNvPr id="484" name="Google Shape;484;p31"/>
          <p:cNvPicPr preferRelativeResize="0"/>
          <p:nvPr/>
        </p:nvPicPr>
        <p:blipFill rotWithShape="1">
          <a:blip r:embed="rId5">
            <a:alphaModFix/>
          </a:blip>
          <a:srcRect/>
          <a:stretch/>
        </p:blipFill>
        <p:spPr>
          <a:xfrm>
            <a:off x="553753" y="6108607"/>
            <a:ext cx="475529" cy="46333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32"/>
          <p:cNvSpPr/>
          <p:nvPr/>
        </p:nvSpPr>
        <p:spPr>
          <a:xfrm>
            <a:off x="-1" y="0"/>
            <a:ext cx="7224665" cy="6858000"/>
          </a:xfrm>
          <a:custGeom>
            <a:avLst/>
            <a:gdLst/>
            <a:ahLst/>
            <a:cxnLst/>
            <a:rect l="l" t="t" r="r" b="b"/>
            <a:pathLst>
              <a:path w="5372100" h="6858000" extrusionOk="0">
                <a:moveTo>
                  <a:pt x="0" y="0"/>
                </a:moveTo>
                <a:lnTo>
                  <a:pt x="3076575" y="9525"/>
                </a:lnTo>
                <a:lnTo>
                  <a:pt x="5372100" y="6858000"/>
                </a:lnTo>
                <a:lnTo>
                  <a:pt x="0" y="6858000"/>
                </a:lnTo>
                <a:lnTo>
                  <a:pt x="0" y="0"/>
                </a:lnTo>
                <a:close/>
              </a:path>
            </a:pathLst>
          </a:custGeom>
          <a:solidFill>
            <a:srgbClr val="57B1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91" name="Google Shape;491;p32"/>
          <p:cNvPicPr preferRelativeResize="0"/>
          <p:nvPr/>
        </p:nvPicPr>
        <p:blipFill rotWithShape="1">
          <a:blip r:embed="rId3">
            <a:alphaModFix/>
          </a:blip>
          <a:srcRect/>
          <a:stretch/>
        </p:blipFill>
        <p:spPr>
          <a:xfrm>
            <a:off x="529430" y="171282"/>
            <a:ext cx="475529" cy="408467"/>
          </a:xfrm>
          <a:prstGeom prst="rect">
            <a:avLst/>
          </a:prstGeom>
          <a:noFill/>
          <a:ln>
            <a:noFill/>
          </a:ln>
        </p:spPr>
      </p:pic>
      <p:pic>
        <p:nvPicPr>
          <p:cNvPr id="492" name="Google Shape;492;p32"/>
          <p:cNvPicPr preferRelativeResize="0"/>
          <p:nvPr/>
        </p:nvPicPr>
        <p:blipFill rotWithShape="1">
          <a:blip r:embed="rId4">
            <a:alphaModFix/>
          </a:blip>
          <a:srcRect/>
          <a:stretch/>
        </p:blipFill>
        <p:spPr>
          <a:xfrm>
            <a:off x="529429" y="683489"/>
            <a:ext cx="475529" cy="408467"/>
          </a:xfrm>
          <a:prstGeom prst="rect">
            <a:avLst/>
          </a:prstGeom>
          <a:noFill/>
          <a:ln>
            <a:noFill/>
          </a:ln>
        </p:spPr>
      </p:pic>
      <p:pic>
        <p:nvPicPr>
          <p:cNvPr id="493" name="Google Shape;493;p32"/>
          <p:cNvPicPr preferRelativeResize="0"/>
          <p:nvPr/>
        </p:nvPicPr>
        <p:blipFill rotWithShape="1">
          <a:blip r:embed="rId5">
            <a:alphaModFix/>
          </a:blip>
          <a:srcRect/>
          <a:stretch/>
        </p:blipFill>
        <p:spPr>
          <a:xfrm>
            <a:off x="529428" y="1195696"/>
            <a:ext cx="475529" cy="463336"/>
          </a:xfrm>
          <a:prstGeom prst="rect">
            <a:avLst/>
          </a:prstGeom>
          <a:noFill/>
          <a:ln>
            <a:noFill/>
          </a:ln>
        </p:spPr>
      </p:pic>
      <p:pic>
        <p:nvPicPr>
          <p:cNvPr id="494" name="Google Shape;494;p32"/>
          <p:cNvPicPr preferRelativeResize="0"/>
          <p:nvPr/>
        </p:nvPicPr>
        <p:blipFill rotWithShape="1">
          <a:blip r:embed="rId3">
            <a:alphaModFix/>
          </a:blip>
          <a:srcRect/>
          <a:stretch/>
        </p:blipFill>
        <p:spPr>
          <a:xfrm>
            <a:off x="529429" y="1803417"/>
            <a:ext cx="475529" cy="408467"/>
          </a:xfrm>
          <a:prstGeom prst="rect">
            <a:avLst/>
          </a:prstGeom>
          <a:noFill/>
          <a:ln>
            <a:noFill/>
          </a:ln>
        </p:spPr>
      </p:pic>
      <p:pic>
        <p:nvPicPr>
          <p:cNvPr id="495" name="Google Shape;495;p32"/>
          <p:cNvPicPr preferRelativeResize="0"/>
          <p:nvPr/>
        </p:nvPicPr>
        <p:blipFill rotWithShape="1">
          <a:blip r:embed="rId4">
            <a:alphaModFix/>
          </a:blip>
          <a:srcRect/>
          <a:stretch/>
        </p:blipFill>
        <p:spPr>
          <a:xfrm>
            <a:off x="529428" y="2315624"/>
            <a:ext cx="475529" cy="408467"/>
          </a:xfrm>
          <a:prstGeom prst="rect">
            <a:avLst/>
          </a:prstGeom>
          <a:noFill/>
          <a:ln>
            <a:noFill/>
          </a:ln>
        </p:spPr>
      </p:pic>
      <p:pic>
        <p:nvPicPr>
          <p:cNvPr id="496" name="Google Shape;496;p32"/>
          <p:cNvPicPr preferRelativeResize="0"/>
          <p:nvPr/>
        </p:nvPicPr>
        <p:blipFill rotWithShape="1">
          <a:blip r:embed="rId5">
            <a:alphaModFix/>
          </a:blip>
          <a:srcRect/>
          <a:stretch/>
        </p:blipFill>
        <p:spPr>
          <a:xfrm>
            <a:off x="529427" y="2827831"/>
            <a:ext cx="475529" cy="463336"/>
          </a:xfrm>
          <a:prstGeom prst="rect">
            <a:avLst/>
          </a:prstGeom>
          <a:noFill/>
          <a:ln>
            <a:noFill/>
          </a:ln>
        </p:spPr>
      </p:pic>
      <p:pic>
        <p:nvPicPr>
          <p:cNvPr id="497" name="Google Shape;497;p32"/>
          <p:cNvPicPr preferRelativeResize="0"/>
          <p:nvPr/>
        </p:nvPicPr>
        <p:blipFill rotWithShape="1">
          <a:blip r:embed="rId3">
            <a:alphaModFix/>
          </a:blip>
          <a:srcRect/>
          <a:stretch/>
        </p:blipFill>
        <p:spPr>
          <a:xfrm>
            <a:off x="553756" y="3452058"/>
            <a:ext cx="475529" cy="408467"/>
          </a:xfrm>
          <a:prstGeom prst="rect">
            <a:avLst/>
          </a:prstGeom>
          <a:noFill/>
          <a:ln>
            <a:noFill/>
          </a:ln>
        </p:spPr>
      </p:pic>
      <p:pic>
        <p:nvPicPr>
          <p:cNvPr id="498" name="Google Shape;498;p32"/>
          <p:cNvPicPr preferRelativeResize="0"/>
          <p:nvPr/>
        </p:nvPicPr>
        <p:blipFill rotWithShape="1">
          <a:blip r:embed="rId4">
            <a:alphaModFix/>
          </a:blip>
          <a:srcRect/>
          <a:stretch/>
        </p:blipFill>
        <p:spPr>
          <a:xfrm>
            <a:off x="553755" y="3964265"/>
            <a:ext cx="475529" cy="408467"/>
          </a:xfrm>
          <a:prstGeom prst="rect">
            <a:avLst/>
          </a:prstGeom>
          <a:noFill/>
          <a:ln>
            <a:noFill/>
          </a:ln>
        </p:spPr>
      </p:pic>
      <p:pic>
        <p:nvPicPr>
          <p:cNvPr id="499" name="Google Shape;499;p32"/>
          <p:cNvPicPr preferRelativeResize="0"/>
          <p:nvPr/>
        </p:nvPicPr>
        <p:blipFill rotWithShape="1">
          <a:blip r:embed="rId5">
            <a:alphaModFix/>
          </a:blip>
          <a:srcRect/>
          <a:stretch/>
        </p:blipFill>
        <p:spPr>
          <a:xfrm>
            <a:off x="553754" y="4476472"/>
            <a:ext cx="475529" cy="463336"/>
          </a:xfrm>
          <a:prstGeom prst="rect">
            <a:avLst/>
          </a:prstGeom>
          <a:noFill/>
          <a:ln>
            <a:noFill/>
          </a:ln>
        </p:spPr>
      </p:pic>
      <p:pic>
        <p:nvPicPr>
          <p:cNvPr id="500" name="Google Shape;500;p32"/>
          <p:cNvPicPr preferRelativeResize="0"/>
          <p:nvPr/>
        </p:nvPicPr>
        <p:blipFill rotWithShape="1">
          <a:blip r:embed="rId3">
            <a:alphaModFix/>
          </a:blip>
          <a:srcRect/>
          <a:stretch/>
        </p:blipFill>
        <p:spPr>
          <a:xfrm>
            <a:off x="553755" y="5084193"/>
            <a:ext cx="475529" cy="408467"/>
          </a:xfrm>
          <a:prstGeom prst="rect">
            <a:avLst/>
          </a:prstGeom>
          <a:noFill/>
          <a:ln>
            <a:noFill/>
          </a:ln>
        </p:spPr>
      </p:pic>
      <p:pic>
        <p:nvPicPr>
          <p:cNvPr id="501" name="Google Shape;501;p32"/>
          <p:cNvPicPr preferRelativeResize="0"/>
          <p:nvPr/>
        </p:nvPicPr>
        <p:blipFill rotWithShape="1">
          <a:blip r:embed="rId4">
            <a:alphaModFix/>
          </a:blip>
          <a:srcRect/>
          <a:stretch/>
        </p:blipFill>
        <p:spPr>
          <a:xfrm>
            <a:off x="553754" y="5596400"/>
            <a:ext cx="475529" cy="408467"/>
          </a:xfrm>
          <a:prstGeom prst="rect">
            <a:avLst/>
          </a:prstGeom>
          <a:noFill/>
          <a:ln>
            <a:noFill/>
          </a:ln>
        </p:spPr>
      </p:pic>
      <p:pic>
        <p:nvPicPr>
          <p:cNvPr id="502" name="Google Shape;502;p32"/>
          <p:cNvPicPr preferRelativeResize="0"/>
          <p:nvPr/>
        </p:nvPicPr>
        <p:blipFill rotWithShape="1">
          <a:blip r:embed="rId5">
            <a:alphaModFix/>
          </a:blip>
          <a:srcRect/>
          <a:stretch/>
        </p:blipFill>
        <p:spPr>
          <a:xfrm>
            <a:off x="553753" y="6108607"/>
            <a:ext cx="475529" cy="463336"/>
          </a:xfrm>
          <a:prstGeom prst="rect">
            <a:avLst/>
          </a:prstGeom>
          <a:noFill/>
          <a:ln>
            <a:noFill/>
          </a:ln>
        </p:spPr>
      </p:pic>
      <p:pic>
        <p:nvPicPr>
          <p:cNvPr id="503" name="Google Shape;503;p32"/>
          <p:cNvPicPr preferRelativeResize="0"/>
          <p:nvPr/>
        </p:nvPicPr>
        <p:blipFill rotWithShape="1">
          <a:blip r:embed="rId6">
            <a:alphaModFix/>
          </a:blip>
          <a:srcRect/>
          <a:stretch/>
        </p:blipFill>
        <p:spPr>
          <a:xfrm>
            <a:off x="1880170" y="-16553"/>
            <a:ext cx="10311829" cy="687455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33"/>
          <p:cNvSpPr/>
          <p:nvPr/>
        </p:nvSpPr>
        <p:spPr>
          <a:xfrm>
            <a:off x="-1" y="0"/>
            <a:ext cx="7224665" cy="6858000"/>
          </a:xfrm>
          <a:custGeom>
            <a:avLst/>
            <a:gdLst/>
            <a:ahLst/>
            <a:cxnLst/>
            <a:rect l="l" t="t" r="r" b="b"/>
            <a:pathLst>
              <a:path w="5372100" h="6858000" extrusionOk="0">
                <a:moveTo>
                  <a:pt x="0" y="0"/>
                </a:moveTo>
                <a:lnTo>
                  <a:pt x="3076575" y="9525"/>
                </a:lnTo>
                <a:lnTo>
                  <a:pt x="5372100" y="6858000"/>
                </a:lnTo>
                <a:lnTo>
                  <a:pt x="0" y="6858000"/>
                </a:lnTo>
                <a:lnTo>
                  <a:pt x="0" y="0"/>
                </a:lnTo>
                <a:close/>
              </a:path>
            </a:pathLst>
          </a:custGeom>
          <a:solidFill>
            <a:srgbClr val="57B1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10" name="Google Shape;510;p33"/>
          <p:cNvPicPr preferRelativeResize="0"/>
          <p:nvPr/>
        </p:nvPicPr>
        <p:blipFill rotWithShape="1">
          <a:blip r:embed="rId3">
            <a:alphaModFix/>
          </a:blip>
          <a:srcRect/>
          <a:stretch/>
        </p:blipFill>
        <p:spPr>
          <a:xfrm>
            <a:off x="529430" y="171282"/>
            <a:ext cx="475529" cy="408467"/>
          </a:xfrm>
          <a:prstGeom prst="rect">
            <a:avLst/>
          </a:prstGeom>
          <a:noFill/>
          <a:ln>
            <a:noFill/>
          </a:ln>
        </p:spPr>
      </p:pic>
      <p:pic>
        <p:nvPicPr>
          <p:cNvPr id="511" name="Google Shape;511;p33"/>
          <p:cNvPicPr preferRelativeResize="0"/>
          <p:nvPr/>
        </p:nvPicPr>
        <p:blipFill rotWithShape="1">
          <a:blip r:embed="rId4">
            <a:alphaModFix/>
          </a:blip>
          <a:srcRect/>
          <a:stretch/>
        </p:blipFill>
        <p:spPr>
          <a:xfrm>
            <a:off x="529429" y="683489"/>
            <a:ext cx="475529" cy="408467"/>
          </a:xfrm>
          <a:prstGeom prst="rect">
            <a:avLst/>
          </a:prstGeom>
          <a:noFill/>
          <a:ln>
            <a:noFill/>
          </a:ln>
        </p:spPr>
      </p:pic>
      <p:pic>
        <p:nvPicPr>
          <p:cNvPr id="512" name="Google Shape;512;p33"/>
          <p:cNvPicPr preferRelativeResize="0"/>
          <p:nvPr/>
        </p:nvPicPr>
        <p:blipFill rotWithShape="1">
          <a:blip r:embed="rId5">
            <a:alphaModFix/>
          </a:blip>
          <a:srcRect/>
          <a:stretch/>
        </p:blipFill>
        <p:spPr>
          <a:xfrm>
            <a:off x="529428" y="1195696"/>
            <a:ext cx="475529" cy="463336"/>
          </a:xfrm>
          <a:prstGeom prst="rect">
            <a:avLst/>
          </a:prstGeom>
          <a:noFill/>
          <a:ln>
            <a:noFill/>
          </a:ln>
        </p:spPr>
      </p:pic>
      <p:pic>
        <p:nvPicPr>
          <p:cNvPr id="513" name="Google Shape;513;p33"/>
          <p:cNvPicPr preferRelativeResize="0"/>
          <p:nvPr/>
        </p:nvPicPr>
        <p:blipFill rotWithShape="1">
          <a:blip r:embed="rId3">
            <a:alphaModFix/>
          </a:blip>
          <a:srcRect/>
          <a:stretch/>
        </p:blipFill>
        <p:spPr>
          <a:xfrm>
            <a:off x="529429" y="1803417"/>
            <a:ext cx="475529" cy="408467"/>
          </a:xfrm>
          <a:prstGeom prst="rect">
            <a:avLst/>
          </a:prstGeom>
          <a:noFill/>
          <a:ln>
            <a:noFill/>
          </a:ln>
        </p:spPr>
      </p:pic>
      <p:pic>
        <p:nvPicPr>
          <p:cNvPr id="514" name="Google Shape;514;p33"/>
          <p:cNvPicPr preferRelativeResize="0"/>
          <p:nvPr/>
        </p:nvPicPr>
        <p:blipFill rotWithShape="1">
          <a:blip r:embed="rId4">
            <a:alphaModFix/>
          </a:blip>
          <a:srcRect/>
          <a:stretch/>
        </p:blipFill>
        <p:spPr>
          <a:xfrm>
            <a:off x="529428" y="2315624"/>
            <a:ext cx="475529" cy="408467"/>
          </a:xfrm>
          <a:prstGeom prst="rect">
            <a:avLst/>
          </a:prstGeom>
          <a:noFill/>
          <a:ln>
            <a:noFill/>
          </a:ln>
        </p:spPr>
      </p:pic>
      <p:pic>
        <p:nvPicPr>
          <p:cNvPr id="515" name="Google Shape;515;p33"/>
          <p:cNvPicPr preferRelativeResize="0"/>
          <p:nvPr/>
        </p:nvPicPr>
        <p:blipFill rotWithShape="1">
          <a:blip r:embed="rId5">
            <a:alphaModFix/>
          </a:blip>
          <a:srcRect/>
          <a:stretch/>
        </p:blipFill>
        <p:spPr>
          <a:xfrm>
            <a:off x="529427" y="2827831"/>
            <a:ext cx="475529" cy="463336"/>
          </a:xfrm>
          <a:prstGeom prst="rect">
            <a:avLst/>
          </a:prstGeom>
          <a:noFill/>
          <a:ln>
            <a:noFill/>
          </a:ln>
        </p:spPr>
      </p:pic>
      <p:pic>
        <p:nvPicPr>
          <p:cNvPr id="516" name="Google Shape;516;p33"/>
          <p:cNvPicPr preferRelativeResize="0"/>
          <p:nvPr/>
        </p:nvPicPr>
        <p:blipFill rotWithShape="1">
          <a:blip r:embed="rId3">
            <a:alphaModFix/>
          </a:blip>
          <a:srcRect/>
          <a:stretch/>
        </p:blipFill>
        <p:spPr>
          <a:xfrm>
            <a:off x="553756" y="3452058"/>
            <a:ext cx="475529" cy="408467"/>
          </a:xfrm>
          <a:prstGeom prst="rect">
            <a:avLst/>
          </a:prstGeom>
          <a:noFill/>
          <a:ln>
            <a:noFill/>
          </a:ln>
        </p:spPr>
      </p:pic>
      <p:pic>
        <p:nvPicPr>
          <p:cNvPr id="517" name="Google Shape;517;p33"/>
          <p:cNvPicPr preferRelativeResize="0"/>
          <p:nvPr/>
        </p:nvPicPr>
        <p:blipFill rotWithShape="1">
          <a:blip r:embed="rId4">
            <a:alphaModFix/>
          </a:blip>
          <a:srcRect/>
          <a:stretch/>
        </p:blipFill>
        <p:spPr>
          <a:xfrm>
            <a:off x="553755" y="3964265"/>
            <a:ext cx="475529" cy="408467"/>
          </a:xfrm>
          <a:prstGeom prst="rect">
            <a:avLst/>
          </a:prstGeom>
          <a:noFill/>
          <a:ln>
            <a:noFill/>
          </a:ln>
        </p:spPr>
      </p:pic>
      <p:pic>
        <p:nvPicPr>
          <p:cNvPr id="518" name="Google Shape;518;p33"/>
          <p:cNvPicPr preferRelativeResize="0"/>
          <p:nvPr/>
        </p:nvPicPr>
        <p:blipFill rotWithShape="1">
          <a:blip r:embed="rId5">
            <a:alphaModFix/>
          </a:blip>
          <a:srcRect/>
          <a:stretch/>
        </p:blipFill>
        <p:spPr>
          <a:xfrm>
            <a:off x="553754" y="4476472"/>
            <a:ext cx="475529" cy="463336"/>
          </a:xfrm>
          <a:prstGeom prst="rect">
            <a:avLst/>
          </a:prstGeom>
          <a:noFill/>
          <a:ln>
            <a:noFill/>
          </a:ln>
        </p:spPr>
      </p:pic>
      <p:pic>
        <p:nvPicPr>
          <p:cNvPr id="519" name="Google Shape;519;p33"/>
          <p:cNvPicPr preferRelativeResize="0"/>
          <p:nvPr/>
        </p:nvPicPr>
        <p:blipFill rotWithShape="1">
          <a:blip r:embed="rId3">
            <a:alphaModFix/>
          </a:blip>
          <a:srcRect/>
          <a:stretch/>
        </p:blipFill>
        <p:spPr>
          <a:xfrm>
            <a:off x="553755" y="5084193"/>
            <a:ext cx="475529" cy="408467"/>
          </a:xfrm>
          <a:prstGeom prst="rect">
            <a:avLst/>
          </a:prstGeom>
          <a:noFill/>
          <a:ln>
            <a:noFill/>
          </a:ln>
        </p:spPr>
      </p:pic>
      <p:pic>
        <p:nvPicPr>
          <p:cNvPr id="520" name="Google Shape;520;p33"/>
          <p:cNvPicPr preferRelativeResize="0"/>
          <p:nvPr/>
        </p:nvPicPr>
        <p:blipFill rotWithShape="1">
          <a:blip r:embed="rId4">
            <a:alphaModFix/>
          </a:blip>
          <a:srcRect/>
          <a:stretch/>
        </p:blipFill>
        <p:spPr>
          <a:xfrm>
            <a:off x="553754" y="5596400"/>
            <a:ext cx="475529" cy="408467"/>
          </a:xfrm>
          <a:prstGeom prst="rect">
            <a:avLst/>
          </a:prstGeom>
          <a:noFill/>
          <a:ln>
            <a:noFill/>
          </a:ln>
        </p:spPr>
      </p:pic>
      <p:pic>
        <p:nvPicPr>
          <p:cNvPr id="521" name="Google Shape;521;p33"/>
          <p:cNvPicPr preferRelativeResize="0"/>
          <p:nvPr/>
        </p:nvPicPr>
        <p:blipFill rotWithShape="1">
          <a:blip r:embed="rId5">
            <a:alphaModFix/>
          </a:blip>
          <a:srcRect/>
          <a:stretch/>
        </p:blipFill>
        <p:spPr>
          <a:xfrm>
            <a:off x="553753" y="6108607"/>
            <a:ext cx="475529" cy="463336"/>
          </a:xfrm>
          <a:prstGeom prst="rect">
            <a:avLst/>
          </a:prstGeom>
          <a:noFill/>
          <a:ln>
            <a:noFill/>
          </a:ln>
        </p:spPr>
      </p:pic>
      <p:pic>
        <p:nvPicPr>
          <p:cNvPr id="522" name="Google Shape;522;p33"/>
          <p:cNvPicPr preferRelativeResize="0"/>
          <p:nvPr/>
        </p:nvPicPr>
        <p:blipFill rotWithShape="1">
          <a:blip r:embed="rId6">
            <a:alphaModFix/>
          </a:blip>
          <a:srcRect/>
          <a:stretch/>
        </p:blipFill>
        <p:spPr>
          <a:xfrm>
            <a:off x="1905000" y="0"/>
            <a:ext cx="1028700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34"/>
          <p:cNvSpPr/>
          <p:nvPr/>
        </p:nvSpPr>
        <p:spPr>
          <a:xfrm>
            <a:off x="-1" y="0"/>
            <a:ext cx="7224665" cy="6858000"/>
          </a:xfrm>
          <a:custGeom>
            <a:avLst/>
            <a:gdLst/>
            <a:ahLst/>
            <a:cxnLst/>
            <a:rect l="l" t="t" r="r" b="b"/>
            <a:pathLst>
              <a:path w="5372100" h="6858000" extrusionOk="0">
                <a:moveTo>
                  <a:pt x="0" y="0"/>
                </a:moveTo>
                <a:lnTo>
                  <a:pt x="3076575" y="9525"/>
                </a:lnTo>
                <a:lnTo>
                  <a:pt x="5372100" y="6858000"/>
                </a:lnTo>
                <a:lnTo>
                  <a:pt x="0" y="6858000"/>
                </a:lnTo>
                <a:lnTo>
                  <a:pt x="0" y="0"/>
                </a:lnTo>
                <a:close/>
              </a:path>
            </a:pathLst>
          </a:custGeom>
          <a:solidFill>
            <a:srgbClr val="57B1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29" name="Google Shape;529;p34"/>
          <p:cNvPicPr preferRelativeResize="0"/>
          <p:nvPr/>
        </p:nvPicPr>
        <p:blipFill rotWithShape="1">
          <a:blip r:embed="rId3">
            <a:alphaModFix/>
          </a:blip>
          <a:srcRect/>
          <a:stretch/>
        </p:blipFill>
        <p:spPr>
          <a:xfrm>
            <a:off x="529430" y="171282"/>
            <a:ext cx="475529" cy="408467"/>
          </a:xfrm>
          <a:prstGeom prst="rect">
            <a:avLst/>
          </a:prstGeom>
          <a:noFill/>
          <a:ln>
            <a:noFill/>
          </a:ln>
        </p:spPr>
      </p:pic>
      <p:pic>
        <p:nvPicPr>
          <p:cNvPr id="530" name="Google Shape;530;p34"/>
          <p:cNvPicPr preferRelativeResize="0"/>
          <p:nvPr/>
        </p:nvPicPr>
        <p:blipFill rotWithShape="1">
          <a:blip r:embed="rId4">
            <a:alphaModFix/>
          </a:blip>
          <a:srcRect/>
          <a:stretch/>
        </p:blipFill>
        <p:spPr>
          <a:xfrm>
            <a:off x="529429" y="683489"/>
            <a:ext cx="475529" cy="408467"/>
          </a:xfrm>
          <a:prstGeom prst="rect">
            <a:avLst/>
          </a:prstGeom>
          <a:noFill/>
          <a:ln>
            <a:noFill/>
          </a:ln>
        </p:spPr>
      </p:pic>
      <p:pic>
        <p:nvPicPr>
          <p:cNvPr id="531" name="Google Shape;531;p34"/>
          <p:cNvPicPr preferRelativeResize="0"/>
          <p:nvPr/>
        </p:nvPicPr>
        <p:blipFill rotWithShape="1">
          <a:blip r:embed="rId5">
            <a:alphaModFix/>
          </a:blip>
          <a:srcRect/>
          <a:stretch/>
        </p:blipFill>
        <p:spPr>
          <a:xfrm>
            <a:off x="529428" y="1195696"/>
            <a:ext cx="475529" cy="463336"/>
          </a:xfrm>
          <a:prstGeom prst="rect">
            <a:avLst/>
          </a:prstGeom>
          <a:noFill/>
          <a:ln>
            <a:noFill/>
          </a:ln>
        </p:spPr>
      </p:pic>
      <p:pic>
        <p:nvPicPr>
          <p:cNvPr id="532" name="Google Shape;532;p34"/>
          <p:cNvPicPr preferRelativeResize="0"/>
          <p:nvPr/>
        </p:nvPicPr>
        <p:blipFill rotWithShape="1">
          <a:blip r:embed="rId3">
            <a:alphaModFix/>
          </a:blip>
          <a:srcRect/>
          <a:stretch/>
        </p:blipFill>
        <p:spPr>
          <a:xfrm>
            <a:off x="529429" y="1803417"/>
            <a:ext cx="475529" cy="408467"/>
          </a:xfrm>
          <a:prstGeom prst="rect">
            <a:avLst/>
          </a:prstGeom>
          <a:noFill/>
          <a:ln>
            <a:noFill/>
          </a:ln>
        </p:spPr>
      </p:pic>
      <p:pic>
        <p:nvPicPr>
          <p:cNvPr id="533" name="Google Shape;533;p34"/>
          <p:cNvPicPr preferRelativeResize="0"/>
          <p:nvPr/>
        </p:nvPicPr>
        <p:blipFill rotWithShape="1">
          <a:blip r:embed="rId4">
            <a:alphaModFix/>
          </a:blip>
          <a:srcRect/>
          <a:stretch/>
        </p:blipFill>
        <p:spPr>
          <a:xfrm>
            <a:off x="529428" y="2315624"/>
            <a:ext cx="475529" cy="408467"/>
          </a:xfrm>
          <a:prstGeom prst="rect">
            <a:avLst/>
          </a:prstGeom>
          <a:noFill/>
          <a:ln>
            <a:noFill/>
          </a:ln>
        </p:spPr>
      </p:pic>
      <p:pic>
        <p:nvPicPr>
          <p:cNvPr id="534" name="Google Shape;534;p34"/>
          <p:cNvPicPr preferRelativeResize="0"/>
          <p:nvPr/>
        </p:nvPicPr>
        <p:blipFill rotWithShape="1">
          <a:blip r:embed="rId5">
            <a:alphaModFix/>
          </a:blip>
          <a:srcRect/>
          <a:stretch/>
        </p:blipFill>
        <p:spPr>
          <a:xfrm>
            <a:off x="529427" y="2827831"/>
            <a:ext cx="475529" cy="463336"/>
          </a:xfrm>
          <a:prstGeom prst="rect">
            <a:avLst/>
          </a:prstGeom>
          <a:noFill/>
          <a:ln>
            <a:noFill/>
          </a:ln>
        </p:spPr>
      </p:pic>
      <p:pic>
        <p:nvPicPr>
          <p:cNvPr id="535" name="Google Shape;535;p34"/>
          <p:cNvPicPr preferRelativeResize="0"/>
          <p:nvPr/>
        </p:nvPicPr>
        <p:blipFill rotWithShape="1">
          <a:blip r:embed="rId3">
            <a:alphaModFix/>
          </a:blip>
          <a:srcRect/>
          <a:stretch/>
        </p:blipFill>
        <p:spPr>
          <a:xfrm>
            <a:off x="553756" y="3452058"/>
            <a:ext cx="475529" cy="408467"/>
          </a:xfrm>
          <a:prstGeom prst="rect">
            <a:avLst/>
          </a:prstGeom>
          <a:noFill/>
          <a:ln>
            <a:noFill/>
          </a:ln>
        </p:spPr>
      </p:pic>
      <p:pic>
        <p:nvPicPr>
          <p:cNvPr id="536" name="Google Shape;536;p34"/>
          <p:cNvPicPr preferRelativeResize="0"/>
          <p:nvPr/>
        </p:nvPicPr>
        <p:blipFill rotWithShape="1">
          <a:blip r:embed="rId4">
            <a:alphaModFix/>
          </a:blip>
          <a:srcRect/>
          <a:stretch/>
        </p:blipFill>
        <p:spPr>
          <a:xfrm>
            <a:off x="553755" y="3964265"/>
            <a:ext cx="475529" cy="408467"/>
          </a:xfrm>
          <a:prstGeom prst="rect">
            <a:avLst/>
          </a:prstGeom>
          <a:noFill/>
          <a:ln>
            <a:noFill/>
          </a:ln>
        </p:spPr>
      </p:pic>
      <p:pic>
        <p:nvPicPr>
          <p:cNvPr id="537" name="Google Shape;537;p34"/>
          <p:cNvPicPr preferRelativeResize="0"/>
          <p:nvPr/>
        </p:nvPicPr>
        <p:blipFill rotWithShape="1">
          <a:blip r:embed="rId5">
            <a:alphaModFix/>
          </a:blip>
          <a:srcRect/>
          <a:stretch/>
        </p:blipFill>
        <p:spPr>
          <a:xfrm>
            <a:off x="553754" y="4476472"/>
            <a:ext cx="475529" cy="463336"/>
          </a:xfrm>
          <a:prstGeom prst="rect">
            <a:avLst/>
          </a:prstGeom>
          <a:noFill/>
          <a:ln>
            <a:noFill/>
          </a:ln>
        </p:spPr>
      </p:pic>
      <p:pic>
        <p:nvPicPr>
          <p:cNvPr id="538" name="Google Shape;538;p34"/>
          <p:cNvPicPr preferRelativeResize="0"/>
          <p:nvPr/>
        </p:nvPicPr>
        <p:blipFill rotWithShape="1">
          <a:blip r:embed="rId3">
            <a:alphaModFix/>
          </a:blip>
          <a:srcRect/>
          <a:stretch/>
        </p:blipFill>
        <p:spPr>
          <a:xfrm>
            <a:off x="553755" y="5084193"/>
            <a:ext cx="475529" cy="408467"/>
          </a:xfrm>
          <a:prstGeom prst="rect">
            <a:avLst/>
          </a:prstGeom>
          <a:noFill/>
          <a:ln>
            <a:noFill/>
          </a:ln>
        </p:spPr>
      </p:pic>
      <p:pic>
        <p:nvPicPr>
          <p:cNvPr id="539" name="Google Shape;539;p34"/>
          <p:cNvPicPr preferRelativeResize="0"/>
          <p:nvPr/>
        </p:nvPicPr>
        <p:blipFill rotWithShape="1">
          <a:blip r:embed="rId4">
            <a:alphaModFix/>
          </a:blip>
          <a:srcRect/>
          <a:stretch/>
        </p:blipFill>
        <p:spPr>
          <a:xfrm>
            <a:off x="553754" y="5596400"/>
            <a:ext cx="475529" cy="408467"/>
          </a:xfrm>
          <a:prstGeom prst="rect">
            <a:avLst/>
          </a:prstGeom>
          <a:noFill/>
          <a:ln>
            <a:noFill/>
          </a:ln>
        </p:spPr>
      </p:pic>
      <p:pic>
        <p:nvPicPr>
          <p:cNvPr id="540" name="Google Shape;540;p34"/>
          <p:cNvPicPr preferRelativeResize="0"/>
          <p:nvPr/>
        </p:nvPicPr>
        <p:blipFill rotWithShape="1">
          <a:blip r:embed="rId5">
            <a:alphaModFix/>
          </a:blip>
          <a:srcRect/>
          <a:stretch/>
        </p:blipFill>
        <p:spPr>
          <a:xfrm>
            <a:off x="553753" y="6108607"/>
            <a:ext cx="475529" cy="463336"/>
          </a:xfrm>
          <a:prstGeom prst="rect">
            <a:avLst/>
          </a:prstGeom>
          <a:noFill/>
          <a:ln>
            <a:noFill/>
          </a:ln>
        </p:spPr>
      </p:pic>
      <p:pic>
        <p:nvPicPr>
          <p:cNvPr id="541" name="Google Shape;541;p34"/>
          <p:cNvPicPr preferRelativeResize="0"/>
          <p:nvPr/>
        </p:nvPicPr>
        <p:blipFill rotWithShape="1">
          <a:blip r:embed="rId6">
            <a:alphaModFix/>
          </a:blip>
          <a:srcRect t="10303" b="44330"/>
          <a:stretch/>
        </p:blipFill>
        <p:spPr>
          <a:xfrm>
            <a:off x="2015837" y="0"/>
            <a:ext cx="10176164" cy="692492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35"/>
          <p:cNvSpPr/>
          <p:nvPr/>
        </p:nvSpPr>
        <p:spPr>
          <a:xfrm>
            <a:off x="-1" y="0"/>
            <a:ext cx="7224665" cy="6858000"/>
          </a:xfrm>
          <a:custGeom>
            <a:avLst/>
            <a:gdLst/>
            <a:ahLst/>
            <a:cxnLst/>
            <a:rect l="l" t="t" r="r" b="b"/>
            <a:pathLst>
              <a:path w="5372100" h="6858000" extrusionOk="0">
                <a:moveTo>
                  <a:pt x="0" y="0"/>
                </a:moveTo>
                <a:lnTo>
                  <a:pt x="3076575" y="9525"/>
                </a:lnTo>
                <a:lnTo>
                  <a:pt x="5372100" y="6858000"/>
                </a:lnTo>
                <a:lnTo>
                  <a:pt x="0" y="6858000"/>
                </a:lnTo>
                <a:lnTo>
                  <a:pt x="0" y="0"/>
                </a:lnTo>
                <a:close/>
              </a:path>
            </a:pathLst>
          </a:custGeom>
          <a:solidFill>
            <a:srgbClr val="57B1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8" name="Google Shape;548;p35"/>
          <p:cNvSpPr txBox="1">
            <a:spLocks noGrp="1"/>
          </p:cNvSpPr>
          <p:nvPr>
            <p:ph type="title"/>
          </p:nvPr>
        </p:nvSpPr>
        <p:spPr>
          <a:xfrm>
            <a:off x="205664" y="1697512"/>
            <a:ext cx="3560577" cy="424156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6000"/>
              <a:buFont typeface="Calibri"/>
              <a:buNone/>
            </a:pPr>
            <a:r>
              <a:rPr lang="en-US" sz="6000"/>
              <a:t>What is </a:t>
            </a:r>
            <a:r>
              <a:rPr lang="en-US" sz="6000" b="1"/>
              <a:t>unsafe</a:t>
            </a:r>
            <a:r>
              <a:rPr lang="en-US" sz="6000"/>
              <a:t> about this picture?</a:t>
            </a:r>
            <a:endParaRPr/>
          </a:p>
        </p:txBody>
      </p:sp>
      <p:pic>
        <p:nvPicPr>
          <p:cNvPr id="549" name="Google Shape;549;p35"/>
          <p:cNvPicPr preferRelativeResize="0"/>
          <p:nvPr/>
        </p:nvPicPr>
        <p:blipFill rotWithShape="1">
          <a:blip r:embed="rId3">
            <a:alphaModFix/>
          </a:blip>
          <a:srcRect/>
          <a:stretch/>
        </p:blipFill>
        <p:spPr>
          <a:xfrm>
            <a:off x="474962" y="160891"/>
            <a:ext cx="475529" cy="408467"/>
          </a:xfrm>
          <a:prstGeom prst="rect">
            <a:avLst/>
          </a:prstGeom>
          <a:noFill/>
          <a:ln>
            <a:noFill/>
          </a:ln>
        </p:spPr>
      </p:pic>
      <p:pic>
        <p:nvPicPr>
          <p:cNvPr id="550" name="Google Shape;550;p35"/>
          <p:cNvPicPr preferRelativeResize="0"/>
          <p:nvPr/>
        </p:nvPicPr>
        <p:blipFill rotWithShape="1">
          <a:blip r:embed="rId4">
            <a:alphaModFix/>
          </a:blip>
          <a:srcRect/>
          <a:stretch/>
        </p:blipFill>
        <p:spPr>
          <a:xfrm>
            <a:off x="474961" y="671418"/>
            <a:ext cx="475529" cy="408467"/>
          </a:xfrm>
          <a:prstGeom prst="rect">
            <a:avLst/>
          </a:prstGeom>
          <a:noFill/>
          <a:ln>
            <a:noFill/>
          </a:ln>
        </p:spPr>
      </p:pic>
      <p:pic>
        <p:nvPicPr>
          <p:cNvPr id="551" name="Google Shape;551;p35"/>
          <p:cNvPicPr preferRelativeResize="0"/>
          <p:nvPr/>
        </p:nvPicPr>
        <p:blipFill rotWithShape="1">
          <a:blip r:embed="rId5">
            <a:alphaModFix/>
          </a:blip>
          <a:srcRect/>
          <a:stretch/>
        </p:blipFill>
        <p:spPr>
          <a:xfrm>
            <a:off x="474961" y="1181945"/>
            <a:ext cx="475529" cy="463336"/>
          </a:xfrm>
          <a:prstGeom prst="rect">
            <a:avLst/>
          </a:prstGeom>
          <a:noFill/>
          <a:ln>
            <a:noFill/>
          </a:ln>
        </p:spPr>
      </p:pic>
      <p:pic>
        <p:nvPicPr>
          <p:cNvPr id="552" name="Google Shape;552;p35"/>
          <p:cNvPicPr preferRelativeResize="0"/>
          <p:nvPr/>
        </p:nvPicPr>
        <p:blipFill rotWithShape="1">
          <a:blip r:embed="rId6">
            <a:alphaModFix/>
          </a:blip>
          <a:srcRect/>
          <a:stretch/>
        </p:blipFill>
        <p:spPr>
          <a:xfrm>
            <a:off x="4110272" y="0"/>
            <a:ext cx="8081727" cy="68579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36"/>
          <p:cNvSpPr txBox="1">
            <a:spLocks noGrp="1"/>
          </p:cNvSpPr>
          <p:nvPr>
            <p:ph type="title"/>
          </p:nvPr>
        </p:nvSpPr>
        <p:spPr>
          <a:xfrm>
            <a:off x="838199" y="365125"/>
            <a:ext cx="8812427" cy="243985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sz="6000" b="1"/>
              <a:t>What if this happened to you?</a:t>
            </a:r>
            <a:br>
              <a:rPr lang="en-US" sz="4800" b="1"/>
            </a:br>
            <a:br>
              <a:rPr lang="en-US" sz="4800" b="1"/>
            </a:br>
            <a:r>
              <a:rPr lang="en-US" b="1"/>
              <a:t>Role Play Activity </a:t>
            </a:r>
            <a:endParaRPr sz="4800" b="1"/>
          </a:p>
        </p:txBody>
      </p:sp>
      <p:sp>
        <p:nvSpPr>
          <p:cNvPr id="558" name="Google Shape;558;p36"/>
          <p:cNvSpPr/>
          <p:nvPr/>
        </p:nvSpPr>
        <p:spPr>
          <a:xfrm rot="-5400000">
            <a:off x="2695572" y="-2551931"/>
            <a:ext cx="6810377" cy="12182478"/>
          </a:xfrm>
          <a:custGeom>
            <a:avLst/>
            <a:gdLst/>
            <a:ahLst/>
            <a:cxnLst/>
            <a:rect l="l" t="t" r="r" b="b"/>
            <a:pathLst>
              <a:path w="6810377" h="12182478" extrusionOk="0">
                <a:moveTo>
                  <a:pt x="0" y="12182475"/>
                </a:moveTo>
                <a:lnTo>
                  <a:pt x="19050" y="0"/>
                </a:lnTo>
                <a:lnTo>
                  <a:pt x="6810377" y="12182478"/>
                </a:lnTo>
                <a:lnTo>
                  <a:pt x="0" y="12182475"/>
                </a:lnTo>
                <a:close/>
              </a:path>
            </a:pathLst>
          </a:custGeom>
          <a:solidFill>
            <a:srgbClr val="ACB8CA">
              <a:alpha val="6588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59" name="Google Shape;559;p36" descr="Drama with solid fill"/>
          <p:cNvPicPr preferRelativeResize="0"/>
          <p:nvPr/>
        </p:nvPicPr>
        <p:blipFill rotWithShape="1">
          <a:blip r:embed="rId3">
            <a:alphaModFix/>
          </a:blip>
          <a:srcRect/>
          <a:stretch/>
        </p:blipFill>
        <p:spPr>
          <a:xfrm>
            <a:off x="1306853" y="2364837"/>
            <a:ext cx="2128325" cy="2128325"/>
          </a:xfrm>
          <a:prstGeom prst="rect">
            <a:avLst/>
          </a:prstGeom>
          <a:noFill/>
          <a:ln>
            <a:noFill/>
          </a:ln>
        </p:spPr>
      </p:pic>
      <p:pic>
        <p:nvPicPr>
          <p:cNvPr id="560" name="Google Shape;560;p36" descr="Dance with solid fill"/>
          <p:cNvPicPr preferRelativeResize="0"/>
          <p:nvPr/>
        </p:nvPicPr>
        <p:blipFill rotWithShape="1">
          <a:blip r:embed="rId4">
            <a:alphaModFix/>
          </a:blip>
          <a:srcRect/>
          <a:stretch/>
        </p:blipFill>
        <p:spPr>
          <a:xfrm>
            <a:off x="7569670" y="2582563"/>
            <a:ext cx="4097168" cy="409716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3"/>
          <p:cNvPicPr preferRelativeResize="0"/>
          <p:nvPr/>
        </p:nvPicPr>
        <p:blipFill rotWithShape="1">
          <a:blip r:embed="rId3">
            <a:alphaModFix/>
          </a:blip>
          <a:srcRect/>
          <a:stretch/>
        </p:blipFill>
        <p:spPr>
          <a:xfrm>
            <a:off x="-1666" y="3316414"/>
            <a:ext cx="12192000" cy="1998536"/>
          </a:xfrm>
          <a:prstGeom prst="rect">
            <a:avLst/>
          </a:prstGeom>
          <a:noFill/>
          <a:ln>
            <a:noFill/>
          </a:ln>
        </p:spPr>
      </p:pic>
      <p:sp>
        <p:nvSpPr>
          <p:cNvPr id="122" name="Google Shape;122;p3"/>
          <p:cNvSpPr/>
          <p:nvPr/>
        </p:nvSpPr>
        <p:spPr>
          <a:xfrm>
            <a:off x="0" y="5314950"/>
            <a:ext cx="12192000" cy="1543050"/>
          </a:xfrm>
          <a:prstGeom prst="rect">
            <a:avLst/>
          </a:prstGeom>
          <a:solidFill>
            <a:schemeClr val="dk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3"/>
          <p:cNvSpPr/>
          <p:nvPr/>
        </p:nvSpPr>
        <p:spPr>
          <a:xfrm>
            <a:off x="4924425" y="6086475"/>
            <a:ext cx="466725" cy="771525"/>
          </a:xfrm>
          <a:prstGeom prst="flowChartInputOutpu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 name="Google Shape;124;p3"/>
          <p:cNvSpPr/>
          <p:nvPr/>
        </p:nvSpPr>
        <p:spPr>
          <a:xfrm>
            <a:off x="5068825" y="5314950"/>
            <a:ext cx="466725" cy="466724"/>
          </a:xfrm>
          <a:prstGeom prst="flowChartInputOutpu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5" name="Google Shape;125;p3"/>
          <p:cNvPicPr preferRelativeResize="0"/>
          <p:nvPr/>
        </p:nvPicPr>
        <p:blipFill rotWithShape="1">
          <a:blip r:embed="rId4">
            <a:alphaModFix/>
          </a:blip>
          <a:srcRect/>
          <a:stretch/>
        </p:blipFill>
        <p:spPr>
          <a:xfrm>
            <a:off x="6832799" y="1912174"/>
            <a:ext cx="5094985" cy="4051057"/>
          </a:xfrm>
          <a:prstGeom prst="rect">
            <a:avLst/>
          </a:prstGeom>
          <a:noFill/>
          <a:ln>
            <a:noFill/>
          </a:ln>
        </p:spPr>
      </p:pic>
      <p:sp>
        <p:nvSpPr>
          <p:cNvPr id="126" name="Google Shape;126;p3"/>
          <p:cNvSpPr txBox="1"/>
          <p:nvPr/>
        </p:nvSpPr>
        <p:spPr>
          <a:xfrm>
            <a:off x="153053" y="175142"/>
            <a:ext cx="4771372"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0" b="1" i="0" u="none" strike="noStrike" cap="none">
                <a:solidFill>
                  <a:srgbClr val="FFFFFF"/>
                </a:solidFill>
                <a:latin typeface="Calibri"/>
                <a:ea typeface="Calibri"/>
                <a:cs typeface="Calibri"/>
                <a:sym typeface="Calibri"/>
              </a:rPr>
              <a:t>MODULES</a:t>
            </a:r>
            <a:r>
              <a:rPr lang="en-US" sz="1800">
                <a:solidFill>
                  <a:schemeClr val="dk1"/>
                </a:solidFill>
                <a:latin typeface="Calibri"/>
                <a:ea typeface="Calibri"/>
                <a:cs typeface="Calibri"/>
                <a:sym typeface="Calibri"/>
              </a:rPr>
              <a:t> </a:t>
            </a:r>
            <a:endParaRPr/>
          </a:p>
        </p:txBody>
      </p:sp>
      <p:sp>
        <p:nvSpPr>
          <p:cNvPr id="127" name="Google Shape;127;p3"/>
          <p:cNvSpPr txBox="1"/>
          <p:nvPr/>
        </p:nvSpPr>
        <p:spPr>
          <a:xfrm>
            <a:off x="570823" y="544474"/>
            <a:ext cx="536824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742950" marR="0" lvl="1" indent="-171450" algn="l" rtl="0">
              <a:spcBef>
                <a:spcPts val="0"/>
              </a:spcBef>
              <a:spcAft>
                <a:spcPts val="0"/>
              </a:spcAft>
              <a:buClr>
                <a:schemeClr val="dk1"/>
              </a:buClr>
              <a:buSzPts val="1800"/>
              <a:buFont typeface="Arial"/>
              <a:buNone/>
            </a:pPr>
            <a:endParaRPr sz="1800" b="0" i="0" u="none" strike="noStrike" cap="none">
              <a:solidFill>
                <a:schemeClr val="dk1"/>
              </a:solidFill>
              <a:highlight>
                <a:srgbClr val="FFFF00"/>
              </a:highlight>
              <a:latin typeface="Calibri"/>
              <a:ea typeface="Calibri"/>
              <a:cs typeface="Calibri"/>
              <a:sym typeface="Calibri"/>
            </a:endParaRPr>
          </a:p>
        </p:txBody>
      </p:sp>
      <p:sp>
        <p:nvSpPr>
          <p:cNvPr id="128" name="Google Shape;128;p3"/>
          <p:cNvSpPr txBox="1"/>
          <p:nvPr/>
        </p:nvSpPr>
        <p:spPr>
          <a:xfrm>
            <a:off x="315721" y="1427692"/>
            <a:ext cx="6951900" cy="4194000"/>
          </a:xfrm>
          <a:prstGeom prst="rect">
            <a:avLst/>
          </a:prstGeom>
          <a:noFill/>
          <a:ln>
            <a:noFill/>
          </a:ln>
        </p:spPr>
        <p:txBody>
          <a:bodyPr spcFirstLastPara="1" wrap="square" lIns="91425" tIns="45700" rIns="91425" bIns="45700" anchor="t" anchorCtr="0">
            <a:spAutoFit/>
          </a:bodyPr>
          <a:lstStyle/>
          <a:p>
            <a:pPr marL="228600" marR="0" lvl="0" indent="-228600" algn="l" rtl="0">
              <a:lnSpc>
                <a:spcPct val="90000"/>
              </a:lnSpc>
              <a:spcBef>
                <a:spcPts val="0"/>
              </a:spcBef>
              <a:spcAft>
                <a:spcPts val="0"/>
              </a:spcAft>
              <a:buClr>
                <a:srgbClr val="FFFFFF"/>
              </a:buClr>
              <a:buSzPts val="1600"/>
              <a:buFont typeface="Arial"/>
              <a:buChar char="•"/>
            </a:pPr>
            <a:r>
              <a:rPr lang="en-US" sz="1600" b="1" i="0" u="none" strike="noStrike" cap="none">
                <a:solidFill>
                  <a:srgbClr val="FFFFFF"/>
                </a:solidFill>
                <a:latin typeface="Calibri"/>
                <a:ea typeface="Calibri"/>
                <a:cs typeface="Calibri"/>
                <a:sym typeface="Calibri"/>
              </a:rPr>
              <a:t>What is Distracted Driving? </a:t>
            </a:r>
            <a:endParaRPr/>
          </a:p>
          <a:p>
            <a:pPr marL="228600" marR="0" lvl="0" indent="-228600" algn="l" rtl="0">
              <a:lnSpc>
                <a:spcPct val="90000"/>
              </a:lnSpc>
              <a:spcBef>
                <a:spcPts val="1000"/>
              </a:spcBef>
              <a:spcAft>
                <a:spcPts val="0"/>
              </a:spcAft>
              <a:buClr>
                <a:srgbClr val="FFFFFF"/>
              </a:buClr>
              <a:buSzPts val="1600"/>
              <a:buFont typeface="Arial"/>
              <a:buChar char="•"/>
            </a:pPr>
            <a:r>
              <a:rPr lang="en-US" sz="1600" b="1" i="0" u="none" strike="noStrike" cap="none">
                <a:solidFill>
                  <a:srgbClr val="FFFFFF"/>
                </a:solidFill>
                <a:latin typeface="Calibri"/>
                <a:ea typeface="Calibri"/>
                <a:cs typeface="Calibri"/>
                <a:sym typeface="Calibri"/>
              </a:rPr>
              <a:t>Some Statistics</a:t>
            </a:r>
            <a:endParaRPr/>
          </a:p>
          <a:p>
            <a:pPr marL="685800" marR="0" lvl="1" indent="-228600" algn="l" rtl="0">
              <a:lnSpc>
                <a:spcPct val="90000"/>
              </a:lnSpc>
              <a:spcBef>
                <a:spcPts val="500"/>
              </a:spcBef>
              <a:spcAft>
                <a:spcPts val="0"/>
              </a:spcAft>
              <a:buClr>
                <a:srgbClr val="FFFFFF"/>
              </a:buClr>
              <a:buSzPts val="1600"/>
              <a:buFont typeface="Arial"/>
              <a:buChar char="•"/>
            </a:pPr>
            <a:r>
              <a:rPr lang="en-US" sz="1600" b="1" i="0" u="none" strike="noStrike" cap="none">
                <a:solidFill>
                  <a:srgbClr val="FFFFFF"/>
                </a:solidFill>
                <a:latin typeface="Calibri"/>
                <a:ea typeface="Calibri"/>
                <a:cs typeface="Calibri"/>
                <a:sym typeface="Calibri"/>
              </a:rPr>
              <a:t>A) Vermont</a:t>
            </a:r>
            <a:endParaRPr/>
          </a:p>
          <a:p>
            <a:pPr marL="685800" marR="0" lvl="1" indent="-228600" algn="l" rtl="0">
              <a:lnSpc>
                <a:spcPct val="90000"/>
              </a:lnSpc>
              <a:spcBef>
                <a:spcPts val="500"/>
              </a:spcBef>
              <a:spcAft>
                <a:spcPts val="0"/>
              </a:spcAft>
              <a:buClr>
                <a:srgbClr val="FFFFFF"/>
              </a:buClr>
              <a:buSzPts val="1600"/>
              <a:buFont typeface="Arial"/>
              <a:buChar char="•"/>
            </a:pPr>
            <a:r>
              <a:rPr lang="en-US" sz="1600" b="1" i="0" u="none" strike="noStrike" cap="none">
                <a:solidFill>
                  <a:srgbClr val="FFFFFF"/>
                </a:solidFill>
                <a:latin typeface="Calibri"/>
                <a:ea typeface="Calibri"/>
                <a:cs typeface="Calibri"/>
                <a:sym typeface="Calibri"/>
              </a:rPr>
              <a:t>B) New Hampshire</a:t>
            </a:r>
            <a:endParaRPr/>
          </a:p>
          <a:p>
            <a:pPr marL="228600" marR="0" lvl="0" indent="-228600" algn="l" rtl="0">
              <a:lnSpc>
                <a:spcPct val="90000"/>
              </a:lnSpc>
              <a:spcBef>
                <a:spcPts val="1000"/>
              </a:spcBef>
              <a:spcAft>
                <a:spcPts val="0"/>
              </a:spcAft>
              <a:buClr>
                <a:srgbClr val="FFFFFF"/>
              </a:buClr>
              <a:buSzPts val="1600"/>
              <a:buFont typeface="Arial"/>
              <a:buChar char="•"/>
            </a:pPr>
            <a:r>
              <a:rPr lang="en-US" sz="1600" b="1">
                <a:solidFill>
                  <a:srgbClr val="FFFFFF"/>
                </a:solidFill>
                <a:latin typeface="Calibri"/>
                <a:ea typeface="Calibri"/>
                <a:cs typeface="Calibri"/>
                <a:sym typeface="Calibri"/>
              </a:rPr>
              <a:t>The Laws of Distraction </a:t>
            </a:r>
            <a:endParaRPr/>
          </a:p>
          <a:p>
            <a:pPr marL="685800" marR="0" lvl="1" indent="-228600" algn="l" rtl="0">
              <a:lnSpc>
                <a:spcPct val="90000"/>
              </a:lnSpc>
              <a:spcBef>
                <a:spcPts val="500"/>
              </a:spcBef>
              <a:spcAft>
                <a:spcPts val="0"/>
              </a:spcAft>
              <a:buClr>
                <a:srgbClr val="FFFFFF"/>
              </a:buClr>
              <a:buSzPts val="1600"/>
              <a:buFont typeface="Arial"/>
              <a:buChar char="•"/>
            </a:pPr>
            <a:r>
              <a:rPr lang="en-US" sz="1600" b="1" i="0" u="none" strike="noStrike" cap="none">
                <a:solidFill>
                  <a:srgbClr val="FFFFFF"/>
                </a:solidFill>
                <a:latin typeface="Calibri"/>
                <a:ea typeface="Calibri"/>
                <a:cs typeface="Calibri"/>
                <a:sym typeface="Calibri"/>
              </a:rPr>
              <a:t>A) New Hampshire</a:t>
            </a:r>
            <a:endParaRPr/>
          </a:p>
          <a:p>
            <a:pPr marL="685800" marR="0" lvl="1" indent="-228600" algn="l" rtl="0">
              <a:lnSpc>
                <a:spcPct val="90000"/>
              </a:lnSpc>
              <a:spcBef>
                <a:spcPts val="500"/>
              </a:spcBef>
              <a:spcAft>
                <a:spcPts val="0"/>
              </a:spcAft>
              <a:buClr>
                <a:srgbClr val="FFFFFF"/>
              </a:buClr>
              <a:buSzPts val="1600"/>
              <a:buFont typeface="Arial"/>
              <a:buChar char="•"/>
            </a:pPr>
            <a:r>
              <a:rPr lang="en-US" sz="1600" b="1" i="0" u="none" strike="noStrike" cap="none">
                <a:solidFill>
                  <a:srgbClr val="FFFFFF"/>
                </a:solidFill>
                <a:latin typeface="Calibri"/>
                <a:ea typeface="Calibri"/>
                <a:cs typeface="Calibri"/>
                <a:sym typeface="Calibri"/>
              </a:rPr>
              <a:t>B) Vermont</a:t>
            </a:r>
            <a:endParaRPr/>
          </a:p>
          <a:p>
            <a:pPr marL="228600" marR="0" lvl="0" indent="-228600" algn="l" rtl="0">
              <a:lnSpc>
                <a:spcPct val="90000"/>
              </a:lnSpc>
              <a:spcBef>
                <a:spcPts val="1000"/>
              </a:spcBef>
              <a:spcAft>
                <a:spcPts val="0"/>
              </a:spcAft>
              <a:buClr>
                <a:srgbClr val="FFFFFF"/>
              </a:buClr>
              <a:buSzPts val="1600"/>
              <a:buFont typeface="Arial"/>
              <a:buChar char="•"/>
            </a:pPr>
            <a:r>
              <a:rPr lang="en-US" sz="1600" b="1">
                <a:solidFill>
                  <a:srgbClr val="FFFFFF"/>
                </a:solidFill>
                <a:latin typeface="Calibri"/>
                <a:ea typeface="Calibri"/>
                <a:cs typeface="Calibri"/>
                <a:sym typeface="Calibri"/>
              </a:rPr>
              <a:t>Driving Distraction-Free</a:t>
            </a:r>
            <a:endParaRPr/>
          </a:p>
          <a:p>
            <a:pPr marL="228600" marR="0" lvl="0" indent="-228600" algn="l" rtl="0">
              <a:lnSpc>
                <a:spcPct val="90000"/>
              </a:lnSpc>
              <a:spcBef>
                <a:spcPts val="1000"/>
              </a:spcBef>
              <a:spcAft>
                <a:spcPts val="0"/>
              </a:spcAft>
              <a:buClr>
                <a:srgbClr val="FFFFFF"/>
              </a:buClr>
              <a:buSzPts val="1600"/>
              <a:buFont typeface="Arial"/>
              <a:buChar char="•"/>
            </a:pPr>
            <a:r>
              <a:rPr lang="en-US" sz="1600" b="1" i="0" u="none" strike="noStrike" cap="none">
                <a:solidFill>
                  <a:srgbClr val="FFFFFF"/>
                </a:solidFill>
                <a:latin typeface="Calibri"/>
                <a:ea typeface="Calibri"/>
                <a:cs typeface="Calibri"/>
                <a:sym typeface="Calibri"/>
              </a:rPr>
              <a:t>Interactive Activities </a:t>
            </a:r>
            <a:endParaRPr/>
          </a:p>
          <a:p>
            <a:pPr marL="685800" marR="0" lvl="1" indent="-228600" algn="l" rtl="0">
              <a:lnSpc>
                <a:spcPct val="90000"/>
              </a:lnSpc>
              <a:spcBef>
                <a:spcPts val="500"/>
              </a:spcBef>
              <a:spcAft>
                <a:spcPts val="0"/>
              </a:spcAft>
              <a:buClr>
                <a:srgbClr val="FFFFFF"/>
              </a:buClr>
              <a:buSzPts val="1600"/>
              <a:buFont typeface="Arial"/>
              <a:buChar char="•"/>
            </a:pPr>
            <a:r>
              <a:rPr lang="en-US" sz="1600" b="1" i="0" u="none" strike="noStrike" cap="none">
                <a:solidFill>
                  <a:srgbClr val="FFFFFF"/>
                </a:solidFill>
                <a:latin typeface="Calibri"/>
                <a:ea typeface="Calibri"/>
                <a:cs typeface="Calibri"/>
                <a:sym typeface="Calibri"/>
              </a:rPr>
              <a:t>Name that Distraction </a:t>
            </a:r>
            <a:endParaRPr/>
          </a:p>
          <a:p>
            <a:pPr marL="685800" marR="0" lvl="1" indent="-228600" algn="l" rtl="0">
              <a:lnSpc>
                <a:spcPct val="90000"/>
              </a:lnSpc>
              <a:spcBef>
                <a:spcPts val="500"/>
              </a:spcBef>
              <a:spcAft>
                <a:spcPts val="0"/>
              </a:spcAft>
              <a:buClr>
                <a:srgbClr val="FFFFFF"/>
              </a:buClr>
              <a:buSzPts val="1600"/>
              <a:buFont typeface="Arial"/>
              <a:buChar char="•"/>
            </a:pPr>
            <a:r>
              <a:rPr lang="en-US" sz="1600" b="1" i="0" u="none" strike="noStrike" cap="none">
                <a:solidFill>
                  <a:srgbClr val="FFFFFF"/>
                </a:solidFill>
                <a:latin typeface="Calibri"/>
                <a:ea typeface="Calibri"/>
                <a:cs typeface="Calibri"/>
                <a:sym typeface="Calibri"/>
              </a:rPr>
              <a:t>Role Play</a:t>
            </a:r>
            <a:endParaRPr sz="1600" b="1">
              <a:solidFill>
                <a:srgbClr val="FFFFFF"/>
              </a:solidFill>
              <a:latin typeface="Calibri"/>
              <a:ea typeface="Calibri"/>
              <a:cs typeface="Calibri"/>
              <a:sym typeface="Calibri"/>
            </a:endParaRPr>
          </a:p>
          <a:p>
            <a:pPr marL="914400" marR="0" lvl="0" indent="0" algn="l" rtl="0">
              <a:lnSpc>
                <a:spcPct val="90000"/>
              </a:lnSpc>
              <a:spcBef>
                <a:spcPts val="500"/>
              </a:spcBef>
              <a:spcAft>
                <a:spcPts val="0"/>
              </a:spcAft>
              <a:buNone/>
            </a:pPr>
            <a:endParaRPr sz="1600" b="1">
              <a:solidFill>
                <a:srgbClr val="FFFFFF"/>
              </a:solidFill>
              <a:latin typeface="Calibri"/>
              <a:ea typeface="Calibri"/>
              <a:cs typeface="Calibri"/>
              <a:sym typeface="Calibri"/>
            </a:endParaRPr>
          </a:p>
          <a:p>
            <a:pPr marL="457200" marR="0" lvl="0" indent="-330200" algn="l" rtl="0">
              <a:lnSpc>
                <a:spcPct val="90000"/>
              </a:lnSpc>
              <a:spcBef>
                <a:spcPts val="500"/>
              </a:spcBef>
              <a:spcAft>
                <a:spcPts val="0"/>
              </a:spcAft>
              <a:buClr>
                <a:srgbClr val="FFFFFF"/>
              </a:buClr>
              <a:buSzPts val="1600"/>
              <a:buFont typeface="Calibri"/>
              <a:buChar char="●"/>
            </a:pPr>
            <a:r>
              <a:rPr lang="en-US" sz="1600" b="1">
                <a:solidFill>
                  <a:srgbClr val="FFFFFF"/>
                </a:solidFill>
                <a:latin typeface="Calibri"/>
                <a:ea typeface="Calibri"/>
                <a:cs typeface="Calibri"/>
                <a:sym typeface="Calibri"/>
              </a:rPr>
              <a:t>Take Action: What you can do to limit distractions</a:t>
            </a:r>
            <a:endParaRPr sz="1600" b="1">
              <a:solidFill>
                <a:srgbClr val="FFFFFF"/>
              </a:solidFill>
              <a:latin typeface="Calibri"/>
              <a:ea typeface="Calibri"/>
              <a:cs typeface="Calibri"/>
              <a:sym typeface="Calibri"/>
            </a:endParaRPr>
          </a:p>
          <a:p>
            <a:pPr marL="914400" marR="0" lvl="1" indent="-317500" algn="l" rtl="0">
              <a:lnSpc>
                <a:spcPct val="90000"/>
              </a:lnSpc>
              <a:spcBef>
                <a:spcPts val="0"/>
              </a:spcBef>
              <a:spcAft>
                <a:spcPts val="0"/>
              </a:spcAft>
              <a:buSzPts val="1400"/>
              <a:buChar char="•"/>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37"/>
          <p:cNvSpPr/>
          <p:nvPr/>
        </p:nvSpPr>
        <p:spPr>
          <a:xfrm>
            <a:off x="0" y="0"/>
            <a:ext cx="5372100" cy="6858000"/>
          </a:xfrm>
          <a:custGeom>
            <a:avLst/>
            <a:gdLst/>
            <a:ahLst/>
            <a:cxnLst/>
            <a:rect l="l" t="t" r="r" b="b"/>
            <a:pathLst>
              <a:path w="5372100" h="6858000" extrusionOk="0">
                <a:moveTo>
                  <a:pt x="0" y="0"/>
                </a:moveTo>
                <a:lnTo>
                  <a:pt x="3076575" y="9525"/>
                </a:lnTo>
                <a:lnTo>
                  <a:pt x="5372100" y="6858000"/>
                </a:lnTo>
                <a:lnTo>
                  <a:pt x="0" y="6858000"/>
                </a:lnTo>
                <a:lnTo>
                  <a:pt x="0" y="0"/>
                </a:lnTo>
                <a:close/>
              </a:path>
            </a:pathLst>
          </a:custGeom>
          <a:solidFill>
            <a:srgbClr val="57B1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6" name="Google Shape;566;p37"/>
          <p:cNvSpPr txBox="1">
            <a:spLocks noGrp="1"/>
          </p:cNvSpPr>
          <p:nvPr>
            <p:ph type="title"/>
          </p:nvPr>
        </p:nvSpPr>
        <p:spPr>
          <a:xfrm>
            <a:off x="599712" y="3307001"/>
            <a:ext cx="28194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n-US" sz="4800" b="1"/>
              <a:t>Scenario 1</a:t>
            </a:r>
            <a:endParaRPr/>
          </a:p>
        </p:txBody>
      </p:sp>
      <p:pic>
        <p:nvPicPr>
          <p:cNvPr id="567" name="Google Shape;567;p37"/>
          <p:cNvPicPr preferRelativeResize="0"/>
          <p:nvPr/>
        </p:nvPicPr>
        <p:blipFill rotWithShape="1">
          <a:blip r:embed="rId3">
            <a:alphaModFix/>
          </a:blip>
          <a:srcRect/>
          <a:stretch/>
        </p:blipFill>
        <p:spPr>
          <a:xfrm>
            <a:off x="473506" y="160891"/>
            <a:ext cx="475529" cy="408467"/>
          </a:xfrm>
          <a:prstGeom prst="rect">
            <a:avLst/>
          </a:prstGeom>
          <a:noFill/>
          <a:ln>
            <a:noFill/>
          </a:ln>
        </p:spPr>
      </p:pic>
      <p:pic>
        <p:nvPicPr>
          <p:cNvPr id="568" name="Google Shape;568;p37"/>
          <p:cNvPicPr preferRelativeResize="0"/>
          <p:nvPr/>
        </p:nvPicPr>
        <p:blipFill rotWithShape="1">
          <a:blip r:embed="rId4">
            <a:alphaModFix/>
          </a:blip>
          <a:srcRect/>
          <a:stretch/>
        </p:blipFill>
        <p:spPr>
          <a:xfrm>
            <a:off x="473505" y="673098"/>
            <a:ext cx="475529" cy="408467"/>
          </a:xfrm>
          <a:prstGeom prst="rect">
            <a:avLst/>
          </a:prstGeom>
          <a:noFill/>
          <a:ln>
            <a:noFill/>
          </a:ln>
        </p:spPr>
      </p:pic>
      <p:pic>
        <p:nvPicPr>
          <p:cNvPr id="569" name="Google Shape;569;p37"/>
          <p:cNvPicPr preferRelativeResize="0"/>
          <p:nvPr/>
        </p:nvPicPr>
        <p:blipFill rotWithShape="1">
          <a:blip r:embed="rId5">
            <a:alphaModFix/>
          </a:blip>
          <a:srcRect/>
          <a:stretch/>
        </p:blipFill>
        <p:spPr>
          <a:xfrm>
            <a:off x="473504" y="1146814"/>
            <a:ext cx="475529" cy="463336"/>
          </a:xfrm>
          <a:prstGeom prst="rect">
            <a:avLst/>
          </a:prstGeom>
          <a:noFill/>
          <a:ln>
            <a:noFill/>
          </a:ln>
        </p:spPr>
      </p:pic>
      <p:sp>
        <p:nvSpPr>
          <p:cNvPr id="570" name="Google Shape;570;p37"/>
          <p:cNvSpPr txBox="1"/>
          <p:nvPr/>
        </p:nvSpPr>
        <p:spPr>
          <a:xfrm>
            <a:off x="4844776" y="1378482"/>
            <a:ext cx="6952272" cy="31085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You and your friend are at a red light. You notice your friend driving reaches for their cell phone and says: “I forgot to remind my parent/guardian that I was going to get coffee with you after school today.”</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 What would you do?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38"/>
          <p:cNvSpPr/>
          <p:nvPr/>
        </p:nvSpPr>
        <p:spPr>
          <a:xfrm>
            <a:off x="0" y="0"/>
            <a:ext cx="5372100" cy="6858000"/>
          </a:xfrm>
          <a:custGeom>
            <a:avLst/>
            <a:gdLst/>
            <a:ahLst/>
            <a:cxnLst/>
            <a:rect l="l" t="t" r="r" b="b"/>
            <a:pathLst>
              <a:path w="5372100" h="6858000" extrusionOk="0">
                <a:moveTo>
                  <a:pt x="0" y="0"/>
                </a:moveTo>
                <a:lnTo>
                  <a:pt x="3076575" y="9525"/>
                </a:lnTo>
                <a:lnTo>
                  <a:pt x="5372100" y="6858000"/>
                </a:lnTo>
                <a:lnTo>
                  <a:pt x="0" y="6858000"/>
                </a:lnTo>
                <a:lnTo>
                  <a:pt x="0" y="0"/>
                </a:lnTo>
                <a:close/>
              </a:path>
            </a:pathLst>
          </a:custGeom>
          <a:solidFill>
            <a:srgbClr val="57B1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6" name="Google Shape;576;p38"/>
          <p:cNvSpPr txBox="1">
            <a:spLocks noGrp="1"/>
          </p:cNvSpPr>
          <p:nvPr>
            <p:ph type="title"/>
          </p:nvPr>
        </p:nvSpPr>
        <p:spPr>
          <a:xfrm>
            <a:off x="599712" y="3307001"/>
            <a:ext cx="28194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n-US" sz="4800" b="1"/>
              <a:t>Scenario 2</a:t>
            </a:r>
            <a:endParaRPr/>
          </a:p>
        </p:txBody>
      </p:sp>
      <p:pic>
        <p:nvPicPr>
          <p:cNvPr id="577" name="Google Shape;577;p38"/>
          <p:cNvPicPr preferRelativeResize="0"/>
          <p:nvPr/>
        </p:nvPicPr>
        <p:blipFill rotWithShape="1">
          <a:blip r:embed="rId3">
            <a:alphaModFix/>
          </a:blip>
          <a:srcRect/>
          <a:stretch/>
        </p:blipFill>
        <p:spPr>
          <a:xfrm>
            <a:off x="474963" y="151892"/>
            <a:ext cx="475529" cy="408467"/>
          </a:xfrm>
          <a:prstGeom prst="rect">
            <a:avLst/>
          </a:prstGeom>
          <a:noFill/>
          <a:ln>
            <a:noFill/>
          </a:ln>
        </p:spPr>
      </p:pic>
      <p:pic>
        <p:nvPicPr>
          <p:cNvPr id="578" name="Google Shape;578;p38"/>
          <p:cNvPicPr preferRelativeResize="0"/>
          <p:nvPr/>
        </p:nvPicPr>
        <p:blipFill rotWithShape="1">
          <a:blip r:embed="rId4">
            <a:alphaModFix/>
          </a:blip>
          <a:srcRect/>
          <a:stretch/>
        </p:blipFill>
        <p:spPr>
          <a:xfrm>
            <a:off x="474962" y="673098"/>
            <a:ext cx="475529" cy="408467"/>
          </a:xfrm>
          <a:prstGeom prst="rect">
            <a:avLst/>
          </a:prstGeom>
          <a:noFill/>
          <a:ln>
            <a:noFill/>
          </a:ln>
        </p:spPr>
      </p:pic>
      <p:pic>
        <p:nvPicPr>
          <p:cNvPr id="579" name="Google Shape;579;p38"/>
          <p:cNvPicPr preferRelativeResize="0"/>
          <p:nvPr/>
        </p:nvPicPr>
        <p:blipFill rotWithShape="1">
          <a:blip r:embed="rId5">
            <a:alphaModFix/>
          </a:blip>
          <a:srcRect/>
          <a:stretch/>
        </p:blipFill>
        <p:spPr>
          <a:xfrm>
            <a:off x="458222" y="1190165"/>
            <a:ext cx="475529" cy="463336"/>
          </a:xfrm>
          <a:prstGeom prst="rect">
            <a:avLst/>
          </a:prstGeom>
          <a:noFill/>
          <a:ln>
            <a:noFill/>
          </a:ln>
        </p:spPr>
      </p:pic>
      <p:sp>
        <p:nvSpPr>
          <p:cNvPr id="580" name="Google Shape;580;p38"/>
          <p:cNvSpPr txBox="1"/>
          <p:nvPr/>
        </p:nvSpPr>
        <p:spPr>
          <a:xfrm>
            <a:off x="5025080" y="1740820"/>
            <a:ext cx="6096000" cy="22467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A friend’s parent/guardian is giving you a ride home from school and they pick up their phone to text while driving. </a:t>
            </a:r>
            <a:endParaRPr/>
          </a:p>
          <a:p>
            <a:pPr marL="0" marR="0" lvl="0" indent="0" algn="ctr" rtl="0">
              <a:spcBef>
                <a:spcPts val="0"/>
              </a:spcBef>
              <a:spcAft>
                <a:spcPts val="0"/>
              </a:spcAft>
              <a:buNone/>
            </a:pPr>
            <a:endParaRPr sz="2800">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What do you do? </a:t>
            </a:r>
            <a:endParaRPr sz="28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39"/>
          <p:cNvSpPr/>
          <p:nvPr/>
        </p:nvSpPr>
        <p:spPr>
          <a:xfrm>
            <a:off x="0" y="0"/>
            <a:ext cx="5372100" cy="6858000"/>
          </a:xfrm>
          <a:custGeom>
            <a:avLst/>
            <a:gdLst/>
            <a:ahLst/>
            <a:cxnLst/>
            <a:rect l="l" t="t" r="r" b="b"/>
            <a:pathLst>
              <a:path w="5372100" h="6858000" extrusionOk="0">
                <a:moveTo>
                  <a:pt x="0" y="0"/>
                </a:moveTo>
                <a:lnTo>
                  <a:pt x="3076575" y="9525"/>
                </a:lnTo>
                <a:lnTo>
                  <a:pt x="5372100" y="6858000"/>
                </a:lnTo>
                <a:lnTo>
                  <a:pt x="0" y="6858000"/>
                </a:lnTo>
                <a:lnTo>
                  <a:pt x="0" y="0"/>
                </a:lnTo>
                <a:close/>
              </a:path>
            </a:pathLst>
          </a:custGeom>
          <a:solidFill>
            <a:srgbClr val="57B1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6" name="Google Shape;586;p39"/>
          <p:cNvSpPr txBox="1">
            <a:spLocks noGrp="1"/>
          </p:cNvSpPr>
          <p:nvPr>
            <p:ph type="title"/>
          </p:nvPr>
        </p:nvSpPr>
        <p:spPr>
          <a:xfrm>
            <a:off x="599712" y="3307001"/>
            <a:ext cx="28194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n-US" sz="4800" b="1"/>
              <a:t>Scenario 3</a:t>
            </a:r>
            <a:endParaRPr/>
          </a:p>
        </p:txBody>
      </p:sp>
      <p:grpSp>
        <p:nvGrpSpPr>
          <p:cNvPr id="587" name="Google Shape;587;p39"/>
          <p:cNvGrpSpPr/>
          <p:nvPr/>
        </p:nvGrpSpPr>
        <p:grpSpPr>
          <a:xfrm>
            <a:off x="494052" y="253070"/>
            <a:ext cx="475531" cy="1487750"/>
            <a:chOff x="124183" y="160891"/>
            <a:chExt cx="475531" cy="1487750"/>
          </a:xfrm>
        </p:grpSpPr>
        <p:pic>
          <p:nvPicPr>
            <p:cNvPr id="588" name="Google Shape;588;p39"/>
            <p:cNvPicPr preferRelativeResize="0"/>
            <p:nvPr/>
          </p:nvPicPr>
          <p:blipFill rotWithShape="1">
            <a:blip r:embed="rId3">
              <a:alphaModFix/>
            </a:blip>
            <a:srcRect/>
            <a:stretch/>
          </p:blipFill>
          <p:spPr>
            <a:xfrm>
              <a:off x="124185" y="160891"/>
              <a:ext cx="475529" cy="408467"/>
            </a:xfrm>
            <a:prstGeom prst="rect">
              <a:avLst/>
            </a:prstGeom>
            <a:noFill/>
            <a:ln>
              <a:noFill/>
            </a:ln>
          </p:spPr>
        </p:pic>
        <p:pic>
          <p:nvPicPr>
            <p:cNvPr id="589" name="Google Shape;589;p39"/>
            <p:cNvPicPr preferRelativeResize="0"/>
            <p:nvPr/>
          </p:nvPicPr>
          <p:blipFill rotWithShape="1">
            <a:blip r:embed="rId4">
              <a:alphaModFix/>
            </a:blip>
            <a:srcRect/>
            <a:stretch/>
          </p:blipFill>
          <p:spPr>
            <a:xfrm>
              <a:off x="124184" y="673098"/>
              <a:ext cx="475529" cy="408467"/>
            </a:xfrm>
            <a:prstGeom prst="rect">
              <a:avLst/>
            </a:prstGeom>
            <a:noFill/>
            <a:ln>
              <a:noFill/>
            </a:ln>
          </p:spPr>
        </p:pic>
        <p:pic>
          <p:nvPicPr>
            <p:cNvPr id="590" name="Google Shape;590;p39"/>
            <p:cNvPicPr preferRelativeResize="0"/>
            <p:nvPr/>
          </p:nvPicPr>
          <p:blipFill rotWithShape="1">
            <a:blip r:embed="rId5">
              <a:alphaModFix/>
            </a:blip>
            <a:srcRect/>
            <a:stretch/>
          </p:blipFill>
          <p:spPr>
            <a:xfrm>
              <a:off x="124183" y="1185305"/>
              <a:ext cx="475529" cy="463336"/>
            </a:xfrm>
            <a:prstGeom prst="rect">
              <a:avLst/>
            </a:prstGeom>
            <a:noFill/>
            <a:ln>
              <a:noFill/>
            </a:ln>
          </p:spPr>
        </p:pic>
      </p:grpSp>
      <p:sp>
        <p:nvSpPr>
          <p:cNvPr id="591" name="Google Shape;591;p39"/>
          <p:cNvSpPr txBox="1"/>
          <p:nvPr/>
        </p:nvSpPr>
        <p:spPr>
          <a:xfrm>
            <a:off x="4093436" y="1740820"/>
            <a:ext cx="7498852" cy="22467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You are driving with friends, and everyone’s favorite song comes on. Your friend in the passenger seat cranks up the volume of the radio.</a:t>
            </a:r>
            <a:endParaRPr/>
          </a:p>
          <a:p>
            <a:pPr marL="0" marR="0" lvl="0" indent="0" algn="ctr" rtl="0">
              <a:spcBef>
                <a:spcPts val="0"/>
              </a:spcBef>
              <a:spcAft>
                <a:spcPts val="0"/>
              </a:spcAft>
              <a:buNone/>
            </a:pPr>
            <a:endParaRPr sz="2800">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What do you do?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40"/>
          <p:cNvSpPr/>
          <p:nvPr/>
        </p:nvSpPr>
        <p:spPr>
          <a:xfrm>
            <a:off x="0" y="0"/>
            <a:ext cx="5372100" cy="6858000"/>
          </a:xfrm>
          <a:custGeom>
            <a:avLst/>
            <a:gdLst/>
            <a:ahLst/>
            <a:cxnLst/>
            <a:rect l="l" t="t" r="r" b="b"/>
            <a:pathLst>
              <a:path w="5372100" h="6858000" extrusionOk="0">
                <a:moveTo>
                  <a:pt x="0" y="0"/>
                </a:moveTo>
                <a:lnTo>
                  <a:pt x="3076575" y="9525"/>
                </a:lnTo>
                <a:lnTo>
                  <a:pt x="5372100" y="6858000"/>
                </a:lnTo>
                <a:lnTo>
                  <a:pt x="0" y="6858000"/>
                </a:lnTo>
                <a:lnTo>
                  <a:pt x="0" y="0"/>
                </a:lnTo>
                <a:close/>
              </a:path>
            </a:pathLst>
          </a:custGeom>
          <a:solidFill>
            <a:srgbClr val="57B1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7" name="Google Shape;597;p40"/>
          <p:cNvSpPr txBox="1">
            <a:spLocks noGrp="1"/>
          </p:cNvSpPr>
          <p:nvPr>
            <p:ph type="title"/>
          </p:nvPr>
        </p:nvSpPr>
        <p:spPr>
          <a:xfrm>
            <a:off x="599712" y="3307001"/>
            <a:ext cx="28194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n-US" sz="4800" b="1"/>
              <a:t>Scenario 4</a:t>
            </a:r>
            <a:endParaRPr/>
          </a:p>
        </p:txBody>
      </p:sp>
      <p:sp>
        <p:nvSpPr>
          <p:cNvPr id="598" name="Google Shape;598;p40"/>
          <p:cNvSpPr txBox="1"/>
          <p:nvPr/>
        </p:nvSpPr>
        <p:spPr>
          <a:xfrm>
            <a:off x="5025080" y="1740820"/>
            <a:ext cx="6096000" cy="22467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You are driving and your friend keeps trying to show you a post on Instagram or make a Tik Tok with you. </a:t>
            </a:r>
            <a:endParaRPr/>
          </a:p>
          <a:p>
            <a:pPr marL="0" marR="0" lvl="0" indent="0" algn="ctr" rtl="0">
              <a:spcBef>
                <a:spcPts val="0"/>
              </a:spcBef>
              <a:spcAft>
                <a:spcPts val="0"/>
              </a:spcAft>
              <a:buNone/>
            </a:pPr>
            <a:endParaRPr sz="2800">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What do you do?</a:t>
            </a:r>
            <a:endParaRPr/>
          </a:p>
        </p:txBody>
      </p:sp>
      <p:pic>
        <p:nvPicPr>
          <p:cNvPr id="599" name="Google Shape;599;p40"/>
          <p:cNvPicPr preferRelativeResize="0"/>
          <p:nvPr/>
        </p:nvPicPr>
        <p:blipFill rotWithShape="1">
          <a:blip r:embed="rId3">
            <a:alphaModFix/>
          </a:blip>
          <a:srcRect/>
          <a:stretch/>
        </p:blipFill>
        <p:spPr>
          <a:xfrm>
            <a:off x="483481" y="1260724"/>
            <a:ext cx="475529" cy="463336"/>
          </a:xfrm>
          <a:prstGeom prst="rect">
            <a:avLst/>
          </a:prstGeom>
          <a:noFill/>
          <a:ln>
            <a:noFill/>
          </a:ln>
        </p:spPr>
      </p:pic>
      <p:grpSp>
        <p:nvGrpSpPr>
          <p:cNvPr id="600" name="Google Shape;600;p40"/>
          <p:cNvGrpSpPr/>
          <p:nvPr/>
        </p:nvGrpSpPr>
        <p:grpSpPr>
          <a:xfrm>
            <a:off x="483481" y="324178"/>
            <a:ext cx="475530" cy="886215"/>
            <a:chOff x="688964" y="262880"/>
            <a:chExt cx="475530" cy="886215"/>
          </a:xfrm>
        </p:grpSpPr>
        <p:pic>
          <p:nvPicPr>
            <p:cNvPr id="601" name="Google Shape;601;p40"/>
            <p:cNvPicPr preferRelativeResize="0"/>
            <p:nvPr/>
          </p:nvPicPr>
          <p:blipFill rotWithShape="1">
            <a:blip r:embed="rId4">
              <a:alphaModFix/>
            </a:blip>
            <a:srcRect/>
            <a:stretch/>
          </p:blipFill>
          <p:spPr>
            <a:xfrm>
              <a:off x="688964" y="262880"/>
              <a:ext cx="475529" cy="408467"/>
            </a:xfrm>
            <a:prstGeom prst="rect">
              <a:avLst/>
            </a:prstGeom>
            <a:noFill/>
            <a:ln>
              <a:noFill/>
            </a:ln>
          </p:spPr>
        </p:pic>
        <p:pic>
          <p:nvPicPr>
            <p:cNvPr id="602" name="Google Shape;602;p40"/>
            <p:cNvPicPr preferRelativeResize="0"/>
            <p:nvPr/>
          </p:nvPicPr>
          <p:blipFill rotWithShape="1">
            <a:blip r:embed="rId5">
              <a:alphaModFix/>
            </a:blip>
            <a:srcRect/>
            <a:stretch/>
          </p:blipFill>
          <p:spPr>
            <a:xfrm>
              <a:off x="688965" y="740628"/>
              <a:ext cx="475529" cy="408467"/>
            </a:xfrm>
            <a:prstGeom prst="rect">
              <a:avLst/>
            </a:prstGeom>
            <a:noFill/>
            <a:ln>
              <a:noFill/>
            </a:ln>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41"/>
          <p:cNvSpPr txBox="1">
            <a:spLocks noGrp="1"/>
          </p:cNvSpPr>
          <p:nvPr>
            <p:ph type="title"/>
          </p:nvPr>
        </p:nvSpPr>
        <p:spPr>
          <a:xfrm>
            <a:off x="2307405" y="2563795"/>
            <a:ext cx="854210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8000"/>
              <a:buFont typeface="Calibri"/>
              <a:buNone/>
            </a:pPr>
            <a:r>
              <a:rPr lang="en-US" sz="8000" b="1">
                <a:solidFill>
                  <a:schemeClr val="lt1"/>
                </a:solidFill>
                <a:latin typeface="Calibri"/>
                <a:ea typeface="Calibri"/>
                <a:cs typeface="Calibri"/>
                <a:sym typeface="Calibri"/>
              </a:rPr>
              <a:t>Distraction-Free</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612" name="Google Shape;612;p42"/>
          <p:cNvPicPr preferRelativeResize="0"/>
          <p:nvPr/>
        </p:nvPicPr>
        <p:blipFill rotWithShape="1">
          <a:blip r:embed="rId3">
            <a:alphaModFix/>
          </a:blip>
          <a:srcRect/>
          <a:stretch/>
        </p:blipFill>
        <p:spPr>
          <a:xfrm>
            <a:off x="0" y="5143500"/>
            <a:ext cx="12192000" cy="1714500"/>
          </a:xfrm>
          <a:prstGeom prst="rect">
            <a:avLst/>
          </a:prstGeom>
          <a:noFill/>
          <a:ln>
            <a:noFill/>
          </a:ln>
        </p:spPr>
      </p:pic>
      <p:pic>
        <p:nvPicPr>
          <p:cNvPr id="613" name="Google Shape;613;p42"/>
          <p:cNvPicPr preferRelativeResize="0"/>
          <p:nvPr/>
        </p:nvPicPr>
        <p:blipFill rotWithShape="1">
          <a:blip r:embed="rId4">
            <a:alphaModFix/>
          </a:blip>
          <a:srcRect/>
          <a:stretch/>
        </p:blipFill>
        <p:spPr>
          <a:xfrm>
            <a:off x="0" y="2105025"/>
            <a:ext cx="12192000" cy="3114675"/>
          </a:xfrm>
          <a:prstGeom prst="rect">
            <a:avLst/>
          </a:prstGeom>
          <a:noFill/>
          <a:ln>
            <a:noFill/>
          </a:ln>
        </p:spPr>
      </p:pic>
      <p:pic>
        <p:nvPicPr>
          <p:cNvPr id="614" name="Google Shape;614;p42"/>
          <p:cNvPicPr preferRelativeResize="0"/>
          <p:nvPr/>
        </p:nvPicPr>
        <p:blipFill rotWithShape="1">
          <a:blip r:embed="rId5">
            <a:alphaModFix/>
          </a:blip>
          <a:srcRect/>
          <a:stretch/>
        </p:blipFill>
        <p:spPr>
          <a:xfrm>
            <a:off x="7162800" y="3753612"/>
            <a:ext cx="1705356" cy="1903476"/>
          </a:xfrm>
          <a:prstGeom prst="rect">
            <a:avLst/>
          </a:prstGeom>
          <a:noFill/>
          <a:ln>
            <a:noFill/>
          </a:ln>
        </p:spPr>
      </p:pic>
      <p:pic>
        <p:nvPicPr>
          <p:cNvPr id="615" name="Google Shape;615;p42"/>
          <p:cNvPicPr preferRelativeResize="0"/>
          <p:nvPr/>
        </p:nvPicPr>
        <p:blipFill rotWithShape="1">
          <a:blip r:embed="rId6">
            <a:alphaModFix/>
          </a:blip>
          <a:srcRect/>
          <a:stretch/>
        </p:blipFill>
        <p:spPr>
          <a:xfrm>
            <a:off x="2583942" y="4073652"/>
            <a:ext cx="1994916" cy="1583436"/>
          </a:xfrm>
          <a:prstGeom prst="rect">
            <a:avLst/>
          </a:prstGeom>
          <a:noFill/>
          <a:ln>
            <a:noFill/>
          </a:ln>
        </p:spPr>
      </p:pic>
      <p:sp>
        <p:nvSpPr>
          <p:cNvPr id="616" name="Google Shape;616;p42"/>
          <p:cNvSpPr/>
          <p:nvPr/>
        </p:nvSpPr>
        <p:spPr>
          <a:xfrm>
            <a:off x="9984020" y="827151"/>
            <a:ext cx="647700" cy="742950"/>
          </a:xfrm>
          <a:prstGeom prst="flowChartConnector">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7" name="Google Shape;617;p42"/>
          <p:cNvSpPr txBox="1"/>
          <p:nvPr/>
        </p:nvSpPr>
        <p:spPr>
          <a:xfrm>
            <a:off x="809625" y="1304175"/>
            <a:ext cx="11700850" cy="1083429"/>
          </a:xfrm>
          <a:prstGeom prst="rect">
            <a:avLst/>
          </a:prstGeom>
          <a:noFill/>
          <a:ln>
            <a:noFill/>
          </a:ln>
        </p:spPr>
        <p:txBody>
          <a:bodyPr spcFirstLastPara="1" wrap="square" lIns="91425" tIns="45700" rIns="91425" bIns="45700" anchor="t" anchorCtr="0">
            <a:normAutofit fontScale="97500"/>
          </a:bodyPr>
          <a:lstStyle/>
          <a:p>
            <a:pPr marL="0" marR="0" lvl="0" indent="0" algn="l" rtl="0">
              <a:lnSpc>
                <a:spcPct val="90000"/>
              </a:lnSpc>
              <a:spcBef>
                <a:spcPts val="0"/>
              </a:spcBef>
              <a:spcAft>
                <a:spcPts val="0"/>
              </a:spcAft>
              <a:buClr>
                <a:schemeClr val="dk1"/>
              </a:buClr>
              <a:buSzPct val="100000"/>
              <a:buFont typeface="Calibri"/>
              <a:buNone/>
            </a:pPr>
            <a:r>
              <a:rPr lang="en-US" sz="6600">
                <a:solidFill>
                  <a:schemeClr val="dk1"/>
                </a:solidFill>
                <a:latin typeface="Calibri"/>
                <a:ea typeface="Calibri"/>
                <a:cs typeface="Calibri"/>
                <a:sym typeface="Calibri"/>
              </a:rPr>
              <a:t>Driving Distraction-Free</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43"/>
          <p:cNvSpPr txBox="1"/>
          <p:nvPr/>
        </p:nvSpPr>
        <p:spPr>
          <a:xfrm>
            <a:off x="308283" y="202667"/>
            <a:ext cx="1008262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Confirmation Bias</a:t>
            </a:r>
            <a:endParaRPr/>
          </a:p>
        </p:txBody>
      </p:sp>
      <p:sp>
        <p:nvSpPr>
          <p:cNvPr id="623" name="Google Shape;623;p43"/>
          <p:cNvSpPr txBox="1"/>
          <p:nvPr/>
        </p:nvSpPr>
        <p:spPr>
          <a:xfrm>
            <a:off x="6096000" y="2303494"/>
            <a:ext cx="4294909" cy="25545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Interpreting new evidence as a confirmation of existing beliefs </a:t>
            </a:r>
            <a:endParaRPr/>
          </a:p>
        </p:txBody>
      </p:sp>
      <p:pic>
        <p:nvPicPr>
          <p:cNvPr id="624" name="Google Shape;624;p43" descr="Free roundabout traffic sign sign vector"/>
          <p:cNvPicPr preferRelativeResize="0"/>
          <p:nvPr/>
        </p:nvPicPr>
        <p:blipFill rotWithShape="1">
          <a:blip r:embed="rId3">
            <a:alphaModFix/>
          </a:blip>
          <a:srcRect/>
          <a:stretch/>
        </p:blipFill>
        <p:spPr>
          <a:xfrm>
            <a:off x="863507" y="1719942"/>
            <a:ext cx="4294909" cy="37880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3"/>
                                        </p:tgtEl>
                                        <p:attrNameLst>
                                          <p:attrName>style.visibility</p:attrName>
                                        </p:attrNameLst>
                                      </p:cBhvr>
                                      <p:to>
                                        <p:strVal val="visible"/>
                                      </p:to>
                                    </p:set>
                                    <p:animEffect transition="in" filter="fade">
                                      <p:cBhvr>
                                        <p:cTn id="7" dur="500"/>
                                        <p:tgtEl>
                                          <p:spTgt spid="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44"/>
          <p:cNvSpPr txBox="1"/>
          <p:nvPr/>
        </p:nvSpPr>
        <p:spPr>
          <a:xfrm>
            <a:off x="370628" y="274129"/>
            <a:ext cx="526910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Example…</a:t>
            </a:r>
            <a:endParaRPr/>
          </a:p>
        </p:txBody>
      </p:sp>
      <p:sp>
        <p:nvSpPr>
          <p:cNvPr id="631" name="Google Shape;631;p44"/>
          <p:cNvSpPr txBox="1"/>
          <p:nvPr/>
        </p:nvSpPr>
        <p:spPr>
          <a:xfrm>
            <a:off x="3359467" y="666798"/>
            <a:ext cx="4781270" cy="16927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i="1">
                <a:solidFill>
                  <a:schemeClr val="dk1"/>
                </a:solidFill>
                <a:latin typeface="Calibri"/>
                <a:ea typeface="Calibri"/>
                <a:cs typeface="Calibri"/>
                <a:sym typeface="Calibri"/>
              </a:rPr>
              <a:t>New Evidence: </a:t>
            </a:r>
            <a:endParaRPr/>
          </a:p>
          <a:p>
            <a:pPr marL="0" marR="0" lvl="0" indent="0" algn="ctr" rtl="0">
              <a:spcBef>
                <a:spcPts val="0"/>
              </a:spcBef>
              <a:spcAft>
                <a:spcPts val="0"/>
              </a:spcAft>
              <a:buNone/>
            </a:pPr>
            <a:r>
              <a:rPr lang="en-US" sz="3200">
                <a:solidFill>
                  <a:schemeClr val="dk1"/>
                </a:solidFill>
                <a:latin typeface="Calibri"/>
                <a:ea typeface="Calibri"/>
                <a:cs typeface="Calibri"/>
                <a:sym typeface="Calibri"/>
              </a:rPr>
              <a:t>I drove distracted </a:t>
            </a:r>
            <a:r>
              <a:rPr lang="en-US" sz="3200" u="sng">
                <a:solidFill>
                  <a:schemeClr val="dk1"/>
                </a:solidFill>
                <a:latin typeface="Calibri"/>
                <a:ea typeface="Calibri"/>
                <a:cs typeface="Calibri"/>
                <a:sym typeface="Calibri"/>
              </a:rPr>
              <a:t>again</a:t>
            </a:r>
            <a:r>
              <a:rPr lang="en-US" sz="3200">
                <a:solidFill>
                  <a:schemeClr val="dk1"/>
                </a:solidFill>
                <a:latin typeface="Calibri"/>
                <a:ea typeface="Calibri"/>
                <a:cs typeface="Calibri"/>
                <a:sym typeface="Calibri"/>
              </a:rPr>
              <a:t> and no one was hurt or killed. </a:t>
            </a:r>
            <a:endParaRPr/>
          </a:p>
        </p:txBody>
      </p:sp>
      <p:sp>
        <p:nvSpPr>
          <p:cNvPr id="632" name="Google Shape;632;p44"/>
          <p:cNvSpPr txBox="1"/>
          <p:nvPr/>
        </p:nvSpPr>
        <p:spPr>
          <a:xfrm>
            <a:off x="2857501" y="4305914"/>
            <a:ext cx="5891644" cy="16927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i="1">
                <a:solidFill>
                  <a:schemeClr val="dk1"/>
                </a:solidFill>
                <a:latin typeface="Calibri"/>
                <a:ea typeface="Calibri"/>
                <a:cs typeface="Calibri"/>
                <a:sym typeface="Calibri"/>
              </a:rPr>
              <a:t>New Evidence: </a:t>
            </a:r>
            <a:endParaRPr/>
          </a:p>
          <a:p>
            <a:pPr marL="0" marR="0" lvl="0" indent="0" algn="ctr" rtl="0">
              <a:spcBef>
                <a:spcPts val="0"/>
              </a:spcBef>
              <a:spcAft>
                <a:spcPts val="0"/>
              </a:spcAft>
              <a:buNone/>
            </a:pPr>
            <a:r>
              <a:rPr lang="en-US" sz="3200">
                <a:solidFill>
                  <a:schemeClr val="dk1"/>
                </a:solidFill>
                <a:latin typeface="Calibri"/>
                <a:ea typeface="Calibri"/>
                <a:cs typeface="Calibri"/>
                <a:sym typeface="Calibri"/>
              </a:rPr>
              <a:t>My friend/parent/neighbor drives distracted and never crashed</a:t>
            </a:r>
            <a:endParaRPr/>
          </a:p>
        </p:txBody>
      </p:sp>
      <p:sp>
        <p:nvSpPr>
          <p:cNvPr id="633" name="Google Shape;633;p44"/>
          <p:cNvSpPr txBox="1"/>
          <p:nvPr/>
        </p:nvSpPr>
        <p:spPr>
          <a:xfrm>
            <a:off x="2857501" y="2704812"/>
            <a:ext cx="629447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chemeClr val="dk1"/>
                </a:solidFill>
                <a:latin typeface="Calibri"/>
                <a:ea typeface="Calibri"/>
                <a:cs typeface="Calibri"/>
                <a:sym typeface="Calibri"/>
              </a:rPr>
              <a:t>Driving distracted is </a:t>
            </a:r>
            <a:br>
              <a:rPr lang="en-US" sz="4400" b="1">
                <a:solidFill>
                  <a:schemeClr val="dk1"/>
                </a:solidFill>
                <a:latin typeface="Calibri"/>
                <a:ea typeface="Calibri"/>
                <a:cs typeface="Calibri"/>
                <a:sym typeface="Calibri"/>
              </a:rPr>
            </a:br>
            <a:r>
              <a:rPr lang="en-US" sz="4400" b="1">
                <a:solidFill>
                  <a:schemeClr val="dk1"/>
                </a:solidFill>
                <a:latin typeface="Calibri"/>
                <a:ea typeface="Calibri"/>
                <a:cs typeface="Calibri"/>
                <a:sym typeface="Calibri"/>
              </a:rPr>
              <a:t>safe and normal.</a:t>
            </a:r>
            <a:endParaRPr/>
          </a:p>
        </p:txBody>
      </p:sp>
      <p:sp>
        <p:nvSpPr>
          <p:cNvPr id="634" name="Google Shape;634;p44"/>
          <p:cNvSpPr/>
          <p:nvPr/>
        </p:nvSpPr>
        <p:spPr>
          <a:xfrm>
            <a:off x="1314594" y="1424945"/>
            <a:ext cx="2044873" cy="2559734"/>
          </a:xfrm>
          <a:prstGeom prst="curvedRightArrow">
            <a:avLst>
              <a:gd name="adj1" fmla="val 25000"/>
              <a:gd name="adj2" fmla="val 50000"/>
              <a:gd name="adj3" fmla="val 25000"/>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635" name="Google Shape;635;p44"/>
          <p:cNvSpPr/>
          <p:nvPr/>
        </p:nvSpPr>
        <p:spPr>
          <a:xfrm rot="10800000">
            <a:off x="8846288" y="2936613"/>
            <a:ext cx="2366486" cy="2889167"/>
          </a:xfrm>
          <a:prstGeom prst="curvedRightArrow">
            <a:avLst>
              <a:gd name="adj1" fmla="val 25000"/>
              <a:gd name="adj2" fmla="val 49547"/>
              <a:gd name="adj3" fmla="val 25000"/>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1"/>
                                        </p:tgtEl>
                                        <p:attrNameLst>
                                          <p:attrName>style.visibility</p:attrName>
                                        </p:attrNameLst>
                                      </p:cBhvr>
                                      <p:to>
                                        <p:strVal val="visible"/>
                                      </p:to>
                                    </p:set>
                                    <p:animEffect transition="in" filter="fade">
                                      <p:cBhvr>
                                        <p:cTn id="7" dur="500"/>
                                        <p:tgtEl>
                                          <p:spTgt spid="6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2"/>
                                        </p:tgtEl>
                                        <p:attrNameLst>
                                          <p:attrName>style.visibility</p:attrName>
                                        </p:attrNameLst>
                                      </p:cBhvr>
                                      <p:to>
                                        <p:strVal val="visible"/>
                                      </p:to>
                                    </p:set>
                                    <p:animEffect transition="in" filter="fade">
                                      <p:cBhvr>
                                        <p:cTn id="12" dur="500"/>
                                        <p:tgtEl>
                                          <p:spTgt spid="6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3"/>
                                        </p:tgtEl>
                                        <p:attrNameLst>
                                          <p:attrName>style.visibility</p:attrName>
                                        </p:attrNameLst>
                                      </p:cBhvr>
                                      <p:to>
                                        <p:strVal val="visible"/>
                                      </p:to>
                                    </p:set>
                                    <p:animEffect transition="in" filter="fade">
                                      <p:cBhvr>
                                        <p:cTn id="17" dur="500"/>
                                        <p:tgtEl>
                                          <p:spTgt spid="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45"/>
          <p:cNvPicPr preferRelativeResize="0"/>
          <p:nvPr/>
        </p:nvPicPr>
        <p:blipFill rotWithShape="1">
          <a:blip r:embed="rId3">
            <a:alphaModFix/>
          </a:blip>
          <a:srcRect/>
          <a:stretch/>
        </p:blipFill>
        <p:spPr>
          <a:xfrm>
            <a:off x="558799" y="2514412"/>
            <a:ext cx="3801746" cy="3801746"/>
          </a:xfrm>
          <a:prstGeom prst="rect">
            <a:avLst/>
          </a:prstGeom>
          <a:noFill/>
          <a:ln>
            <a:noFill/>
          </a:ln>
        </p:spPr>
      </p:pic>
      <p:sp>
        <p:nvSpPr>
          <p:cNvPr id="641" name="Google Shape;641;p45"/>
          <p:cNvSpPr txBox="1"/>
          <p:nvPr/>
        </p:nvSpPr>
        <p:spPr>
          <a:xfrm>
            <a:off x="558799" y="420876"/>
            <a:ext cx="1008262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Breaking the cycle of Confirmation </a:t>
            </a:r>
            <a:endParaRPr/>
          </a:p>
        </p:txBody>
      </p:sp>
      <p:sp>
        <p:nvSpPr>
          <p:cNvPr id="642" name="Google Shape;642;p45"/>
          <p:cNvSpPr txBox="1"/>
          <p:nvPr/>
        </p:nvSpPr>
        <p:spPr>
          <a:xfrm>
            <a:off x="1238740" y="2612196"/>
            <a:ext cx="244186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Right</a:t>
            </a:r>
            <a:endParaRPr sz="3200">
              <a:solidFill>
                <a:schemeClr val="dk1"/>
              </a:solidFill>
              <a:latin typeface="Calibri"/>
              <a:ea typeface="Calibri"/>
              <a:cs typeface="Calibri"/>
              <a:sym typeface="Calibri"/>
            </a:endParaRPr>
          </a:p>
        </p:txBody>
      </p:sp>
      <p:sp>
        <p:nvSpPr>
          <p:cNvPr id="643" name="Google Shape;643;p45"/>
          <p:cNvSpPr txBox="1"/>
          <p:nvPr/>
        </p:nvSpPr>
        <p:spPr>
          <a:xfrm>
            <a:off x="1238740" y="4040246"/>
            <a:ext cx="244186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Wrong</a:t>
            </a:r>
            <a:endParaRPr sz="3200">
              <a:solidFill>
                <a:schemeClr val="dk1"/>
              </a:solidFill>
              <a:latin typeface="Calibri"/>
              <a:ea typeface="Calibri"/>
              <a:cs typeface="Calibri"/>
              <a:sym typeface="Calibri"/>
            </a:endParaRPr>
          </a:p>
        </p:txBody>
      </p:sp>
      <p:sp>
        <p:nvSpPr>
          <p:cNvPr id="644" name="Google Shape;644;p45"/>
          <p:cNvSpPr txBox="1"/>
          <p:nvPr/>
        </p:nvSpPr>
        <p:spPr>
          <a:xfrm>
            <a:off x="5163208" y="2167489"/>
            <a:ext cx="6713600" cy="384720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4400"/>
              <a:buFont typeface="Arial"/>
              <a:buChar char="•"/>
            </a:pPr>
            <a:r>
              <a:rPr lang="en-US" sz="4400">
                <a:solidFill>
                  <a:schemeClr val="dk1"/>
                </a:solidFill>
                <a:latin typeface="Calibri"/>
                <a:ea typeface="Calibri"/>
                <a:cs typeface="Calibri"/>
                <a:sym typeface="Calibri"/>
              </a:rPr>
              <a:t>Talk about it </a:t>
            </a:r>
            <a:endParaRPr/>
          </a:p>
          <a:p>
            <a:pPr marL="457200" marR="0" lvl="1" indent="0" algn="l" rtl="0">
              <a:spcBef>
                <a:spcPts val="0"/>
              </a:spcBef>
              <a:spcAft>
                <a:spcPts val="0"/>
              </a:spcAft>
              <a:buNone/>
            </a:pPr>
            <a:endParaRPr sz="44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rgbClr val="000000"/>
              </a:buClr>
              <a:buSzPts val="4400"/>
              <a:buFont typeface="Arial"/>
              <a:buChar char="•"/>
            </a:pPr>
            <a:r>
              <a:rPr lang="en-US" sz="4400">
                <a:solidFill>
                  <a:srgbClr val="000000"/>
                </a:solidFill>
                <a:latin typeface="Calibri"/>
                <a:ea typeface="Calibri"/>
                <a:cs typeface="Calibri"/>
                <a:sym typeface="Calibri"/>
              </a:rPr>
              <a:t>Talk about it</a:t>
            </a:r>
            <a:endParaRPr/>
          </a:p>
          <a:p>
            <a:pPr marL="285750" marR="0" lvl="0" indent="-6350" algn="l" rtl="0">
              <a:spcBef>
                <a:spcPts val="0"/>
              </a:spcBef>
              <a:spcAft>
                <a:spcPts val="0"/>
              </a:spcAft>
              <a:buClr>
                <a:schemeClr val="dk1"/>
              </a:buClr>
              <a:buSzPts val="4400"/>
              <a:buFont typeface="Arial"/>
              <a:buNone/>
            </a:pPr>
            <a:endParaRPr sz="4400">
              <a:solidFill>
                <a:srgbClr val="000000"/>
              </a:solidFill>
              <a:latin typeface="Calibri"/>
              <a:ea typeface="Calibri"/>
              <a:cs typeface="Calibri"/>
              <a:sym typeface="Calibri"/>
            </a:endParaRPr>
          </a:p>
          <a:p>
            <a:pPr marL="285750" marR="0" lvl="0" indent="-285750" algn="l" rtl="0">
              <a:spcBef>
                <a:spcPts val="0"/>
              </a:spcBef>
              <a:spcAft>
                <a:spcPts val="0"/>
              </a:spcAft>
              <a:buClr>
                <a:srgbClr val="000000"/>
              </a:buClr>
              <a:buSzPts val="4400"/>
              <a:buFont typeface="Arial"/>
              <a:buChar char="•"/>
            </a:pPr>
            <a:r>
              <a:rPr lang="en-US" sz="4400">
                <a:solidFill>
                  <a:srgbClr val="000000"/>
                </a:solidFill>
                <a:latin typeface="Calibri"/>
                <a:ea typeface="Calibri"/>
                <a:cs typeface="Calibri"/>
                <a:sym typeface="Calibri"/>
              </a:rPr>
              <a:t>Talk about it</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
                                        </p:tgtEl>
                                        <p:attrNameLst>
                                          <p:attrName>style.visibility</p:attrName>
                                        </p:attrNameLst>
                                      </p:cBhvr>
                                      <p:to>
                                        <p:strVal val="visible"/>
                                      </p:to>
                                    </p:set>
                                    <p:animEffect transition="in" filter="fade">
                                      <p:cBhvr>
                                        <p:cTn id="7" dur="500"/>
                                        <p:tgtEl>
                                          <p:spTgt spid="6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3"/>
                                        </p:tgtEl>
                                        <p:attrNameLst>
                                          <p:attrName>style.visibility</p:attrName>
                                        </p:attrNameLst>
                                      </p:cBhvr>
                                      <p:to>
                                        <p:strVal val="visible"/>
                                      </p:to>
                                    </p:set>
                                    <p:animEffect transition="in" filter="fade">
                                      <p:cBhvr>
                                        <p:cTn id="12" dur="500"/>
                                        <p:tgtEl>
                                          <p:spTgt spid="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46"/>
          <p:cNvPicPr preferRelativeResize="0"/>
          <p:nvPr/>
        </p:nvPicPr>
        <p:blipFill rotWithShape="1">
          <a:blip r:embed="rId3">
            <a:alphaModFix/>
          </a:blip>
          <a:srcRect/>
          <a:stretch/>
        </p:blipFill>
        <p:spPr>
          <a:xfrm>
            <a:off x="0" y="5334000"/>
            <a:ext cx="12192000" cy="1524292"/>
          </a:xfrm>
          <a:prstGeom prst="rect">
            <a:avLst/>
          </a:prstGeom>
          <a:noFill/>
          <a:ln>
            <a:noFill/>
          </a:ln>
        </p:spPr>
      </p:pic>
      <p:sp>
        <p:nvSpPr>
          <p:cNvPr id="651" name="Google Shape;651;p46"/>
          <p:cNvSpPr/>
          <p:nvPr/>
        </p:nvSpPr>
        <p:spPr>
          <a:xfrm>
            <a:off x="0" y="5853112"/>
            <a:ext cx="830655" cy="30003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52" name="Google Shape;652;p46"/>
          <p:cNvPicPr preferRelativeResize="0"/>
          <p:nvPr/>
        </p:nvPicPr>
        <p:blipFill rotWithShape="1">
          <a:blip r:embed="rId4">
            <a:alphaModFix/>
          </a:blip>
          <a:srcRect/>
          <a:stretch/>
        </p:blipFill>
        <p:spPr>
          <a:xfrm>
            <a:off x="1370262" y="5853112"/>
            <a:ext cx="1390008" cy="298730"/>
          </a:xfrm>
          <a:prstGeom prst="rect">
            <a:avLst/>
          </a:prstGeom>
          <a:noFill/>
          <a:ln>
            <a:noFill/>
          </a:ln>
        </p:spPr>
      </p:pic>
      <p:pic>
        <p:nvPicPr>
          <p:cNvPr id="653" name="Google Shape;653;p46"/>
          <p:cNvPicPr preferRelativeResize="0"/>
          <p:nvPr/>
        </p:nvPicPr>
        <p:blipFill rotWithShape="1">
          <a:blip r:embed="rId5">
            <a:alphaModFix/>
          </a:blip>
          <a:srcRect/>
          <a:stretch/>
        </p:blipFill>
        <p:spPr>
          <a:xfrm>
            <a:off x="218940" y="3825399"/>
            <a:ext cx="4945342" cy="1951196"/>
          </a:xfrm>
          <a:prstGeom prst="rect">
            <a:avLst/>
          </a:prstGeom>
          <a:noFill/>
          <a:ln>
            <a:noFill/>
          </a:ln>
        </p:spPr>
      </p:pic>
      <p:pic>
        <p:nvPicPr>
          <p:cNvPr id="654" name="Google Shape;654;p46"/>
          <p:cNvPicPr preferRelativeResize="0"/>
          <p:nvPr/>
        </p:nvPicPr>
        <p:blipFill rotWithShape="1">
          <a:blip r:embed="rId4">
            <a:alphaModFix/>
          </a:blip>
          <a:srcRect/>
          <a:stretch/>
        </p:blipFill>
        <p:spPr>
          <a:xfrm>
            <a:off x="3520290" y="5853112"/>
            <a:ext cx="1390008" cy="298730"/>
          </a:xfrm>
          <a:prstGeom prst="rect">
            <a:avLst/>
          </a:prstGeom>
          <a:noFill/>
          <a:ln>
            <a:noFill/>
          </a:ln>
        </p:spPr>
      </p:pic>
      <p:pic>
        <p:nvPicPr>
          <p:cNvPr id="655" name="Google Shape;655;p46"/>
          <p:cNvPicPr preferRelativeResize="0"/>
          <p:nvPr/>
        </p:nvPicPr>
        <p:blipFill rotWithShape="1">
          <a:blip r:embed="rId4">
            <a:alphaModFix/>
          </a:blip>
          <a:srcRect/>
          <a:stretch/>
        </p:blipFill>
        <p:spPr>
          <a:xfrm>
            <a:off x="5650611" y="5853112"/>
            <a:ext cx="1390008" cy="298730"/>
          </a:xfrm>
          <a:prstGeom prst="rect">
            <a:avLst/>
          </a:prstGeom>
          <a:noFill/>
          <a:ln>
            <a:noFill/>
          </a:ln>
        </p:spPr>
      </p:pic>
      <p:pic>
        <p:nvPicPr>
          <p:cNvPr id="656" name="Google Shape;656;p46"/>
          <p:cNvPicPr preferRelativeResize="0"/>
          <p:nvPr/>
        </p:nvPicPr>
        <p:blipFill rotWithShape="1">
          <a:blip r:embed="rId4">
            <a:alphaModFix/>
          </a:blip>
          <a:srcRect/>
          <a:stretch/>
        </p:blipFill>
        <p:spPr>
          <a:xfrm>
            <a:off x="7664166" y="5853112"/>
            <a:ext cx="1390008" cy="298730"/>
          </a:xfrm>
          <a:prstGeom prst="rect">
            <a:avLst/>
          </a:prstGeom>
          <a:noFill/>
          <a:ln>
            <a:noFill/>
          </a:ln>
        </p:spPr>
      </p:pic>
      <p:pic>
        <p:nvPicPr>
          <p:cNvPr id="657" name="Google Shape;657;p46"/>
          <p:cNvPicPr preferRelativeResize="0"/>
          <p:nvPr/>
        </p:nvPicPr>
        <p:blipFill rotWithShape="1">
          <a:blip r:embed="rId4">
            <a:alphaModFix/>
          </a:blip>
          <a:srcRect/>
          <a:stretch/>
        </p:blipFill>
        <p:spPr>
          <a:xfrm>
            <a:off x="11601450" y="5853112"/>
            <a:ext cx="590550" cy="298730"/>
          </a:xfrm>
          <a:prstGeom prst="rect">
            <a:avLst/>
          </a:prstGeom>
          <a:noFill/>
          <a:ln>
            <a:noFill/>
          </a:ln>
        </p:spPr>
      </p:pic>
      <p:pic>
        <p:nvPicPr>
          <p:cNvPr id="658" name="Google Shape;658;p46"/>
          <p:cNvPicPr preferRelativeResize="0"/>
          <p:nvPr/>
        </p:nvPicPr>
        <p:blipFill rotWithShape="1">
          <a:blip r:embed="rId4">
            <a:alphaModFix/>
          </a:blip>
          <a:srcRect/>
          <a:stretch/>
        </p:blipFill>
        <p:spPr>
          <a:xfrm>
            <a:off x="9677721" y="5853112"/>
            <a:ext cx="1390008" cy="298730"/>
          </a:xfrm>
          <a:prstGeom prst="rect">
            <a:avLst/>
          </a:prstGeom>
          <a:noFill/>
          <a:ln>
            <a:noFill/>
          </a:ln>
        </p:spPr>
      </p:pic>
      <p:sp>
        <p:nvSpPr>
          <p:cNvPr id="659" name="Google Shape;659;p46"/>
          <p:cNvSpPr/>
          <p:nvPr/>
        </p:nvSpPr>
        <p:spPr>
          <a:xfrm>
            <a:off x="4910298" y="115976"/>
            <a:ext cx="6041720" cy="3002973"/>
          </a:xfrm>
          <a:prstGeom prst="wedgeEllipseCallout">
            <a:avLst>
              <a:gd name="adj1" fmla="val -87131"/>
              <a:gd name="adj2" fmla="val 87414"/>
            </a:avLst>
          </a:prstGeom>
          <a:solidFill>
            <a:srgbClr val="148E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Calibri"/>
                <a:ea typeface="Calibri"/>
                <a:cs typeface="Calibri"/>
                <a:sym typeface="Calibri"/>
              </a:rPr>
              <a:t>“I feel unsafe when you text and drive. I can check your phone for you or put it on silent so it’s not a distraction.”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4"/>
          <p:cNvSpPr txBox="1">
            <a:spLocks noGrp="1"/>
          </p:cNvSpPr>
          <p:nvPr>
            <p:ph type="title"/>
          </p:nvPr>
        </p:nvSpPr>
        <p:spPr>
          <a:xfrm>
            <a:off x="2312970" y="2103437"/>
            <a:ext cx="7036514"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alibri"/>
              <a:buNone/>
            </a:pPr>
            <a:br>
              <a:rPr lang="en-US" sz="8000" b="1">
                <a:solidFill>
                  <a:schemeClr val="lt1"/>
                </a:solidFill>
                <a:latin typeface="Calibri"/>
                <a:ea typeface="Calibri"/>
                <a:cs typeface="Calibri"/>
                <a:sym typeface="Calibri"/>
              </a:rPr>
            </a:br>
            <a:r>
              <a:rPr lang="en-US" sz="8000" b="1">
                <a:solidFill>
                  <a:schemeClr val="lt1"/>
                </a:solidFill>
                <a:latin typeface="Calibri"/>
                <a:ea typeface="Calibri"/>
                <a:cs typeface="Calibri"/>
                <a:sym typeface="Calibri"/>
              </a:rPr>
              <a:t>What is Distracted Driving?</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p47"/>
          <p:cNvPicPr preferRelativeResize="0"/>
          <p:nvPr/>
        </p:nvPicPr>
        <p:blipFill rotWithShape="1">
          <a:blip r:embed="rId3">
            <a:alphaModFix/>
          </a:blip>
          <a:srcRect/>
          <a:stretch/>
        </p:blipFill>
        <p:spPr>
          <a:xfrm>
            <a:off x="0" y="5334000"/>
            <a:ext cx="12192000" cy="1524292"/>
          </a:xfrm>
          <a:prstGeom prst="rect">
            <a:avLst/>
          </a:prstGeom>
          <a:noFill/>
          <a:ln>
            <a:noFill/>
          </a:ln>
        </p:spPr>
      </p:pic>
      <p:sp>
        <p:nvSpPr>
          <p:cNvPr id="666" name="Google Shape;666;p47"/>
          <p:cNvSpPr/>
          <p:nvPr/>
        </p:nvSpPr>
        <p:spPr>
          <a:xfrm>
            <a:off x="0" y="5853112"/>
            <a:ext cx="830655" cy="30003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67" name="Google Shape;667;p47"/>
          <p:cNvPicPr preferRelativeResize="0"/>
          <p:nvPr/>
        </p:nvPicPr>
        <p:blipFill rotWithShape="1">
          <a:blip r:embed="rId4">
            <a:alphaModFix/>
          </a:blip>
          <a:srcRect/>
          <a:stretch/>
        </p:blipFill>
        <p:spPr>
          <a:xfrm>
            <a:off x="1370262" y="5853112"/>
            <a:ext cx="1390008" cy="298730"/>
          </a:xfrm>
          <a:prstGeom prst="rect">
            <a:avLst/>
          </a:prstGeom>
          <a:noFill/>
          <a:ln>
            <a:noFill/>
          </a:ln>
        </p:spPr>
      </p:pic>
      <p:pic>
        <p:nvPicPr>
          <p:cNvPr id="668" name="Google Shape;668;p47"/>
          <p:cNvPicPr preferRelativeResize="0"/>
          <p:nvPr/>
        </p:nvPicPr>
        <p:blipFill rotWithShape="1">
          <a:blip r:embed="rId5">
            <a:alphaModFix/>
          </a:blip>
          <a:srcRect/>
          <a:stretch/>
        </p:blipFill>
        <p:spPr>
          <a:xfrm>
            <a:off x="218940" y="3825399"/>
            <a:ext cx="4945342" cy="1951196"/>
          </a:xfrm>
          <a:prstGeom prst="rect">
            <a:avLst/>
          </a:prstGeom>
          <a:noFill/>
          <a:ln>
            <a:noFill/>
          </a:ln>
        </p:spPr>
      </p:pic>
      <p:pic>
        <p:nvPicPr>
          <p:cNvPr id="669" name="Google Shape;669;p47"/>
          <p:cNvPicPr preferRelativeResize="0"/>
          <p:nvPr/>
        </p:nvPicPr>
        <p:blipFill rotWithShape="1">
          <a:blip r:embed="rId4">
            <a:alphaModFix/>
          </a:blip>
          <a:srcRect/>
          <a:stretch/>
        </p:blipFill>
        <p:spPr>
          <a:xfrm>
            <a:off x="3520290" y="5853112"/>
            <a:ext cx="1390008" cy="298730"/>
          </a:xfrm>
          <a:prstGeom prst="rect">
            <a:avLst/>
          </a:prstGeom>
          <a:noFill/>
          <a:ln>
            <a:noFill/>
          </a:ln>
        </p:spPr>
      </p:pic>
      <p:pic>
        <p:nvPicPr>
          <p:cNvPr id="670" name="Google Shape;670;p47"/>
          <p:cNvPicPr preferRelativeResize="0"/>
          <p:nvPr/>
        </p:nvPicPr>
        <p:blipFill rotWithShape="1">
          <a:blip r:embed="rId4">
            <a:alphaModFix/>
          </a:blip>
          <a:srcRect/>
          <a:stretch/>
        </p:blipFill>
        <p:spPr>
          <a:xfrm>
            <a:off x="5650611" y="5853112"/>
            <a:ext cx="1390008" cy="298730"/>
          </a:xfrm>
          <a:prstGeom prst="rect">
            <a:avLst/>
          </a:prstGeom>
          <a:noFill/>
          <a:ln>
            <a:noFill/>
          </a:ln>
        </p:spPr>
      </p:pic>
      <p:pic>
        <p:nvPicPr>
          <p:cNvPr id="671" name="Google Shape;671;p47"/>
          <p:cNvPicPr preferRelativeResize="0"/>
          <p:nvPr/>
        </p:nvPicPr>
        <p:blipFill rotWithShape="1">
          <a:blip r:embed="rId4">
            <a:alphaModFix/>
          </a:blip>
          <a:srcRect/>
          <a:stretch/>
        </p:blipFill>
        <p:spPr>
          <a:xfrm>
            <a:off x="7664166" y="5853112"/>
            <a:ext cx="1390008" cy="298730"/>
          </a:xfrm>
          <a:prstGeom prst="rect">
            <a:avLst/>
          </a:prstGeom>
          <a:noFill/>
          <a:ln>
            <a:noFill/>
          </a:ln>
        </p:spPr>
      </p:pic>
      <p:pic>
        <p:nvPicPr>
          <p:cNvPr id="672" name="Google Shape;672;p47"/>
          <p:cNvPicPr preferRelativeResize="0"/>
          <p:nvPr/>
        </p:nvPicPr>
        <p:blipFill rotWithShape="1">
          <a:blip r:embed="rId4">
            <a:alphaModFix/>
          </a:blip>
          <a:srcRect/>
          <a:stretch/>
        </p:blipFill>
        <p:spPr>
          <a:xfrm>
            <a:off x="11601450" y="5853112"/>
            <a:ext cx="590550" cy="298730"/>
          </a:xfrm>
          <a:prstGeom prst="rect">
            <a:avLst/>
          </a:prstGeom>
          <a:noFill/>
          <a:ln>
            <a:noFill/>
          </a:ln>
        </p:spPr>
      </p:pic>
      <p:pic>
        <p:nvPicPr>
          <p:cNvPr id="673" name="Google Shape;673;p47"/>
          <p:cNvPicPr preferRelativeResize="0"/>
          <p:nvPr/>
        </p:nvPicPr>
        <p:blipFill rotWithShape="1">
          <a:blip r:embed="rId4">
            <a:alphaModFix/>
          </a:blip>
          <a:srcRect/>
          <a:stretch/>
        </p:blipFill>
        <p:spPr>
          <a:xfrm>
            <a:off x="9677721" y="5853112"/>
            <a:ext cx="1390008" cy="298730"/>
          </a:xfrm>
          <a:prstGeom prst="rect">
            <a:avLst/>
          </a:prstGeom>
          <a:noFill/>
          <a:ln>
            <a:noFill/>
          </a:ln>
        </p:spPr>
      </p:pic>
      <p:sp>
        <p:nvSpPr>
          <p:cNvPr id="674" name="Google Shape;674;p47"/>
          <p:cNvSpPr/>
          <p:nvPr/>
        </p:nvSpPr>
        <p:spPr>
          <a:xfrm>
            <a:off x="4910298" y="115976"/>
            <a:ext cx="6041720" cy="3002973"/>
          </a:xfrm>
          <a:prstGeom prst="wedgeEllipseCallout">
            <a:avLst>
              <a:gd name="adj1" fmla="val -87131"/>
              <a:gd name="adj2" fmla="val 87414"/>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“I’m not the best driver when I am distracted. How can I help you be less distracted?”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680" name="Google Shape;680;g3700093a48d_0_33"/>
          <p:cNvPicPr preferRelativeResize="0"/>
          <p:nvPr/>
        </p:nvPicPr>
        <p:blipFill rotWithShape="1">
          <a:blip r:embed="rId3">
            <a:alphaModFix/>
          </a:blip>
          <a:srcRect/>
          <a:stretch/>
        </p:blipFill>
        <p:spPr>
          <a:xfrm>
            <a:off x="0" y="5334000"/>
            <a:ext cx="12192000" cy="1524292"/>
          </a:xfrm>
          <a:prstGeom prst="rect">
            <a:avLst/>
          </a:prstGeom>
          <a:noFill/>
          <a:ln>
            <a:noFill/>
          </a:ln>
        </p:spPr>
      </p:pic>
      <p:sp>
        <p:nvSpPr>
          <p:cNvPr id="681" name="Google Shape;681;g3700093a48d_0_33"/>
          <p:cNvSpPr/>
          <p:nvPr/>
        </p:nvSpPr>
        <p:spPr>
          <a:xfrm>
            <a:off x="0" y="5853112"/>
            <a:ext cx="830700" cy="30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82" name="Google Shape;682;g3700093a48d_0_33"/>
          <p:cNvPicPr preferRelativeResize="0"/>
          <p:nvPr/>
        </p:nvPicPr>
        <p:blipFill rotWithShape="1">
          <a:blip r:embed="rId4">
            <a:alphaModFix/>
          </a:blip>
          <a:srcRect/>
          <a:stretch/>
        </p:blipFill>
        <p:spPr>
          <a:xfrm>
            <a:off x="1370262" y="5853112"/>
            <a:ext cx="1390008" cy="298730"/>
          </a:xfrm>
          <a:prstGeom prst="rect">
            <a:avLst/>
          </a:prstGeom>
          <a:noFill/>
          <a:ln>
            <a:noFill/>
          </a:ln>
        </p:spPr>
      </p:pic>
      <p:pic>
        <p:nvPicPr>
          <p:cNvPr id="683" name="Google Shape;683;g3700093a48d_0_33"/>
          <p:cNvPicPr preferRelativeResize="0"/>
          <p:nvPr/>
        </p:nvPicPr>
        <p:blipFill rotWithShape="1">
          <a:blip r:embed="rId5">
            <a:alphaModFix/>
          </a:blip>
          <a:srcRect/>
          <a:stretch/>
        </p:blipFill>
        <p:spPr>
          <a:xfrm>
            <a:off x="218940" y="3825399"/>
            <a:ext cx="4945341" cy="1951196"/>
          </a:xfrm>
          <a:prstGeom prst="rect">
            <a:avLst/>
          </a:prstGeom>
          <a:noFill/>
          <a:ln>
            <a:noFill/>
          </a:ln>
        </p:spPr>
      </p:pic>
      <p:pic>
        <p:nvPicPr>
          <p:cNvPr id="684" name="Google Shape;684;g3700093a48d_0_33"/>
          <p:cNvPicPr preferRelativeResize="0"/>
          <p:nvPr/>
        </p:nvPicPr>
        <p:blipFill rotWithShape="1">
          <a:blip r:embed="rId4">
            <a:alphaModFix/>
          </a:blip>
          <a:srcRect/>
          <a:stretch/>
        </p:blipFill>
        <p:spPr>
          <a:xfrm>
            <a:off x="3520290" y="5853112"/>
            <a:ext cx="1390008" cy="298730"/>
          </a:xfrm>
          <a:prstGeom prst="rect">
            <a:avLst/>
          </a:prstGeom>
          <a:noFill/>
          <a:ln>
            <a:noFill/>
          </a:ln>
        </p:spPr>
      </p:pic>
      <p:pic>
        <p:nvPicPr>
          <p:cNvPr id="685" name="Google Shape;685;g3700093a48d_0_33"/>
          <p:cNvPicPr preferRelativeResize="0"/>
          <p:nvPr/>
        </p:nvPicPr>
        <p:blipFill rotWithShape="1">
          <a:blip r:embed="rId4">
            <a:alphaModFix/>
          </a:blip>
          <a:srcRect/>
          <a:stretch/>
        </p:blipFill>
        <p:spPr>
          <a:xfrm>
            <a:off x="5650611" y="5853112"/>
            <a:ext cx="1390008" cy="298730"/>
          </a:xfrm>
          <a:prstGeom prst="rect">
            <a:avLst/>
          </a:prstGeom>
          <a:noFill/>
          <a:ln>
            <a:noFill/>
          </a:ln>
        </p:spPr>
      </p:pic>
      <p:pic>
        <p:nvPicPr>
          <p:cNvPr id="686" name="Google Shape;686;g3700093a48d_0_33"/>
          <p:cNvPicPr preferRelativeResize="0"/>
          <p:nvPr/>
        </p:nvPicPr>
        <p:blipFill rotWithShape="1">
          <a:blip r:embed="rId4">
            <a:alphaModFix/>
          </a:blip>
          <a:srcRect/>
          <a:stretch/>
        </p:blipFill>
        <p:spPr>
          <a:xfrm>
            <a:off x="7664166" y="5853112"/>
            <a:ext cx="1390008" cy="298730"/>
          </a:xfrm>
          <a:prstGeom prst="rect">
            <a:avLst/>
          </a:prstGeom>
          <a:noFill/>
          <a:ln>
            <a:noFill/>
          </a:ln>
        </p:spPr>
      </p:pic>
      <p:pic>
        <p:nvPicPr>
          <p:cNvPr id="687" name="Google Shape;687;g3700093a48d_0_33"/>
          <p:cNvPicPr preferRelativeResize="0"/>
          <p:nvPr/>
        </p:nvPicPr>
        <p:blipFill rotWithShape="1">
          <a:blip r:embed="rId4">
            <a:alphaModFix/>
          </a:blip>
          <a:srcRect/>
          <a:stretch/>
        </p:blipFill>
        <p:spPr>
          <a:xfrm>
            <a:off x="11601450" y="5853112"/>
            <a:ext cx="590550" cy="298730"/>
          </a:xfrm>
          <a:prstGeom prst="rect">
            <a:avLst/>
          </a:prstGeom>
          <a:noFill/>
          <a:ln>
            <a:noFill/>
          </a:ln>
        </p:spPr>
      </p:pic>
      <p:pic>
        <p:nvPicPr>
          <p:cNvPr id="688" name="Google Shape;688;g3700093a48d_0_33"/>
          <p:cNvPicPr preferRelativeResize="0"/>
          <p:nvPr/>
        </p:nvPicPr>
        <p:blipFill rotWithShape="1">
          <a:blip r:embed="rId4">
            <a:alphaModFix/>
          </a:blip>
          <a:srcRect/>
          <a:stretch/>
        </p:blipFill>
        <p:spPr>
          <a:xfrm>
            <a:off x="9677721" y="5853112"/>
            <a:ext cx="1390008" cy="298730"/>
          </a:xfrm>
          <a:prstGeom prst="rect">
            <a:avLst/>
          </a:prstGeom>
          <a:noFill/>
          <a:ln>
            <a:noFill/>
          </a:ln>
        </p:spPr>
      </p:pic>
      <p:sp>
        <p:nvSpPr>
          <p:cNvPr id="689" name="Google Shape;689;g3700093a48d_0_33"/>
          <p:cNvSpPr/>
          <p:nvPr/>
        </p:nvSpPr>
        <p:spPr>
          <a:xfrm>
            <a:off x="4910298" y="115976"/>
            <a:ext cx="6041700" cy="3003000"/>
          </a:xfrm>
          <a:prstGeom prst="wedgeEllipseCallout">
            <a:avLst>
              <a:gd name="adj1" fmla="val -87131"/>
              <a:gd name="adj2" fmla="val 87414"/>
            </a:avLst>
          </a:prstGeom>
          <a:solidFill>
            <a:srgbClr val="148E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lt1"/>
                </a:solidFill>
                <a:latin typeface="Calibri"/>
                <a:ea typeface="Calibri"/>
                <a:cs typeface="Calibri"/>
                <a:sym typeface="Calibri"/>
              </a:rPr>
              <a:t>“I’m still new to driving. </a:t>
            </a:r>
            <a:endParaRPr sz="2800">
              <a:solidFill>
                <a:schemeClr val="lt1"/>
              </a:solidFill>
              <a:latin typeface="Calibri"/>
              <a:ea typeface="Calibri"/>
              <a:cs typeface="Calibri"/>
              <a:sym typeface="Calibri"/>
            </a:endParaRPr>
          </a:p>
          <a:p>
            <a:pPr marL="0" marR="0" lvl="0" indent="0" algn="ctr" rtl="0">
              <a:spcBef>
                <a:spcPts val="0"/>
              </a:spcBef>
              <a:spcAft>
                <a:spcPts val="0"/>
              </a:spcAft>
              <a:buNone/>
            </a:pPr>
            <a:r>
              <a:rPr lang="en-US" sz="2800">
                <a:solidFill>
                  <a:schemeClr val="lt1"/>
                </a:solidFill>
                <a:latin typeface="Calibri"/>
                <a:ea typeface="Calibri"/>
                <a:cs typeface="Calibri"/>
                <a:sym typeface="Calibri"/>
              </a:rPr>
              <a:t>I just need to lower the volume in here so I can focus.”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695" name="Google Shape;695;g3700093a48d_0_47"/>
          <p:cNvPicPr preferRelativeResize="0"/>
          <p:nvPr/>
        </p:nvPicPr>
        <p:blipFill rotWithShape="1">
          <a:blip r:embed="rId3">
            <a:alphaModFix/>
          </a:blip>
          <a:srcRect/>
          <a:stretch/>
        </p:blipFill>
        <p:spPr>
          <a:xfrm>
            <a:off x="0" y="5334000"/>
            <a:ext cx="12192000" cy="1524292"/>
          </a:xfrm>
          <a:prstGeom prst="rect">
            <a:avLst/>
          </a:prstGeom>
          <a:noFill/>
          <a:ln>
            <a:noFill/>
          </a:ln>
        </p:spPr>
      </p:pic>
      <p:sp>
        <p:nvSpPr>
          <p:cNvPr id="696" name="Google Shape;696;g3700093a48d_0_47"/>
          <p:cNvSpPr/>
          <p:nvPr/>
        </p:nvSpPr>
        <p:spPr>
          <a:xfrm>
            <a:off x="0" y="5853112"/>
            <a:ext cx="830700" cy="30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97" name="Google Shape;697;g3700093a48d_0_47"/>
          <p:cNvPicPr preferRelativeResize="0"/>
          <p:nvPr/>
        </p:nvPicPr>
        <p:blipFill rotWithShape="1">
          <a:blip r:embed="rId4">
            <a:alphaModFix/>
          </a:blip>
          <a:srcRect/>
          <a:stretch/>
        </p:blipFill>
        <p:spPr>
          <a:xfrm>
            <a:off x="1370262" y="5853112"/>
            <a:ext cx="1390008" cy="298730"/>
          </a:xfrm>
          <a:prstGeom prst="rect">
            <a:avLst/>
          </a:prstGeom>
          <a:noFill/>
          <a:ln>
            <a:noFill/>
          </a:ln>
        </p:spPr>
      </p:pic>
      <p:pic>
        <p:nvPicPr>
          <p:cNvPr id="698" name="Google Shape;698;g3700093a48d_0_47"/>
          <p:cNvPicPr preferRelativeResize="0"/>
          <p:nvPr/>
        </p:nvPicPr>
        <p:blipFill rotWithShape="1">
          <a:blip r:embed="rId5">
            <a:alphaModFix/>
          </a:blip>
          <a:srcRect/>
          <a:stretch/>
        </p:blipFill>
        <p:spPr>
          <a:xfrm>
            <a:off x="218940" y="3825399"/>
            <a:ext cx="4945341" cy="1951196"/>
          </a:xfrm>
          <a:prstGeom prst="rect">
            <a:avLst/>
          </a:prstGeom>
          <a:noFill/>
          <a:ln>
            <a:noFill/>
          </a:ln>
        </p:spPr>
      </p:pic>
      <p:pic>
        <p:nvPicPr>
          <p:cNvPr id="699" name="Google Shape;699;g3700093a48d_0_47"/>
          <p:cNvPicPr preferRelativeResize="0"/>
          <p:nvPr/>
        </p:nvPicPr>
        <p:blipFill rotWithShape="1">
          <a:blip r:embed="rId4">
            <a:alphaModFix/>
          </a:blip>
          <a:srcRect/>
          <a:stretch/>
        </p:blipFill>
        <p:spPr>
          <a:xfrm>
            <a:off x="3520290" y="5853112"/>
            <a:ext cx="1390008" cy="298730"/>
          </a:xfrm>
          <a:prstGeom prst="rect">
            <a:avLst/>
          </a:prstGeom>
          <a:noFill/>
          <a:ln>
            <a:noFill/>
          </a:ln>
        </p:spPr>
      </p:pic>
      <p:pic>
        <p:nvPicPr>
          <p:cNvPr id="700" name="Google Shape;700;g3700093a48d_0_47"/>
          <p:cNvPicPr preferRelativeResize="0"/>
          <p:nvPr/>
        </p:nvPicPr>
        <p:blipFill rotWithShape="1">
          <a:blip r:embed="rId4">
            <a:alphaModFix/>
          </a:blip>
          <a:srcRect/>
          <a:stretch/>
        </p:blipFill>
        <p:spPr>
          <a:xfrm>
            <a:off x="5650611" y="5853112"/>
            <a:ext cx="1390008" cy="298730"/>
          </a:xfrm>
          <a:prstGeom prst="rect">
            <a:avLst/>
          </a:prstGeom>
          <a:noFill/>
          <a:ln>
            <a:noFill/>
          </a:ln>
        </p:spPr>
      </p:pic>
      <p:pic>
        <p:nvPicPr>
          <p:cNvPr id="701" name="Google Shape;701;g3700093a48d_0_47"/>
          <p:cNvPicPr preferRelativeResize="0"/>
          <p:nvPr/>
        </p:nvPicPr>
        <p:blipFill rotWithShape="1">
          <a:blip r:embed="rId4">
            <a:alphaModFix/>
          </a:blip>
          <a:srcRect/>
          <a:stretch/>
        </p:blipFill>
        <p:spPr>
          <a:xfrm>
            <a:off x="7664166" y="5853112"/>
            <a:ext cx="1390008" cy="298730"/>
          </a:xfrm>
          <a:prstGeom prst="rect">
            <a:avLst/>
          </a:prstGeom>
          <a:noFill/>
          <a:ln>
            <a:noFill/>
          </a:ln>
        </p:spPr>
      </p:pic>
      <p:pic>
        <p:nvPicPr>
          <p:cNvPr id="702" name="Google Shape;702;g3700093a48d_0_47"/>
          <p:cNvPicPr preferRelativeResize="0"/>
          <p:nvPr/>
        </p:nvPicPr>
        <p:blipFill rotWithShape="1">
          <a:blip r:embed="rId4">
            <a:alphaModFix/>
          </a:blip>
          <a:srcRect/>
          <a:stretch/>
        </p:blipFill>
        <p:spPr>
          <a:xfrm>
            <a:off x="11601450" y="5853112"/>
            <a:ext cx="590550" cy="298730"/>
          </a:xfrm>
          <a:prstGeom prst="rect">
            <a:avLst/>
          </a:prstGeom>
          <a:noFill/>
          <a:ln>
            <a:noFill/>
          </a:ln>
        </p:spPr>
      </p:pic>
      <p:pic>
        <p:nvPicPr>
          <p:cNvPr id="703" name="Google Shape;703;g3700093a48d_0_47"/>
          <p:cNvPicPr preferRelativeResize="0"/>
          <p:nvPr/>
        </p:nvPicPr>
        <p:blipFill rotWithShape="1">
          <a:blip r:embed="rId4">
            <a:alphaModFix/>
          </a:blip>
          <a:srcRect/>
          <a:stretch/>
        </p:blipFill>
        <p:spPr>
          <a:xfrm>
            <a:off x="9677721" y="5853112"/>
            <a:ext cx="1390008" cy="298730"/>
          </a:xfrm>
          <a:prstGeom prst="rect">
            <a:avLst/>
          </a:prstGeom>
          <a:noFill/>
          <a:ln>
            <a:noFill/>
          </a:ln>
        </p:spPr>
      </p:pic>
      <p:sp>
        <p:nvSpPr>
          <p:cNvPr id="704" name="Google Shape;704;g3700093a48d_0_47"/>
          <p:cNvSpPr/>
          <p:nvPr/>
        </p:nvSpPr>
        <p:spPr>
          <a:xfrm>
            <a:off x="4910298" y="115976"/>
            <a:ext cx="6041700" cy="3003000"/>
          </a:xfrm>
          <a:prstGeom prst="wedgeEllipseCallout">
            <a:avLst>
              <a:gd name="adj1" fmla="val -87131"/>
              <a:gd name="adj2" fmla="val 87414"/>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“I think I might have gone to wrong way. Could you put our destination in the GPS for me and help guide me?”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pic>
        <p:nvPicPr>
          <p:cNvPr id="710" name="Google Shape;710;p48"/>
          <p:cNvPicPr preferRelativeResize="0"/>
          <p:nvPr/>
        </p:nvPicPr>
        <p:blipFill rotWithShape="1">
          <a:blip r:embed="rId3">
            <a:alphaModFix/>
          </a:blip>
          <a:srcRect/>
          <a:stretch/>
        </p:blipFill>
        <p:spPr>
          <a:xfrm rot="-5400000">
            <a:off x="-4276158" y="4258239"/>
            <a:ext cx="12192000" cy="3675522"/>
          </a:xfrm>
          <a:prstGeom prst="rect">
            <a:avLst/>
          </a:prstGeom>
          <a:noFill/>
          <a:ln>
            <a:noFill/>
          </a:ln>
        </p:spPr>
      </p:pic>
      <p:pic>
        <p:nvPicPr>
          <p:cNvPr id="711" name="Google Shape;711;p48"/>
          <p:cNvPicPr preferRelativeResize="0"/>
          <p:nvPr/>
        </p:nvPicPr>
        <p:blipFill rotWithShape="1">
          <a:blip r:embed="rId4">
            <a:alphaModFix/>
          </a:blip>
          <a:srcRect/>
          <a:stretch/>
        </p:blipFill>
        <p:spPr>
          <a:xfrm>
            <a:off x="1836309" y="3109394"/>
            <a:ext cx="1639966" cy="3535986"/>
          </a:xfrm>
          <a:prstGeom prst="rect">
            <a:avLst/>
          </a:prstGeom>
          <a:noFill/>
          <a:ln>
            <a:noFill/>
          </a:ln>
        </p:spPr>
      </p:pic>
      <p:sp>
        <p:nvSpPr>
          <p:cNvPr id="712" name="Google Shape;712;p48"/>
          <p:cNvSpPr/>
          <p:nvPr/>
        </p:nvSpPr>
        <p:spPr>
          <a:xfrm rot="-5400000">
            <a:off x="1092249" y="6267638"/>
            <a:ext cx="830655" cy="30003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13" name="Google Shape;713;p48"/>
          <p:cNvPicPr preferRelativeResize="0"/>
          <p:nvPr/>
        </p:nvPicPr>
        <p:blipFill rotWithShape="1">
          <a:blip r:embed="rId5">
            <a:alphaModFix/>
          </a:blip>
          <a:srcRect/>
          <a:stretch/>
        </p:blipFill>
        <p:spPr>
          <a:xfrm rot="-5400000">
            <a:off x="813227" y="4462957"/>
            <a:ext cx="1390008" cy="298730"/>
          </a:xfrm>
          <a:prstGeom prst="rect">
            <a:avLst/>
          </a:prstGeom>
          <a:noFill/>
          <a:ln>
            <a:noFill/>
          </a:ln>
        </p:spPr>
      </p:pic>
      <p:pic>
        <p:nvPicPr>
          <p:cNvPr id="714" name="Google Shape;714;p48"/>
          <p:cNvPicPr preferRelativeResize="0"/>
          <p:nvPr/>
        </p:nvPicPr>
        <p:blipFill rotWithShape="1">
          <a:blip r:embed="rId5">
            <a:alphaModFix/>
          </a:blip>
          <a:srcRect/>
          <a:stretch/>
        </p:blipFill>
        <p:spPr>
          <a:xfrm rot="-5400000">
            <a:off x="811918" y="2377946"/>
            <a:ext cx="1390008" cy="298730"/>
          </a:xfrm>
          <a:prstGeom prst="rect">
            <a:avLst/>
          </a:prstGeom>
          <a:noFill/>
          <a:ln>
            <a:noFill/>
          </a:ln>
        </p:spPr>
      </p:pic>
      <p:pic>
        <p:nvPicPr>
          <p:cNvPr id="715" name="Google Shape;715;p48"/>
          <p:cNvPicPr preferRelativeResize="0"/>
          <p:nvPr/>
        </p:nvPicPr>
        <p:blipFill rotWithShape="1">
          <a:blip r:embed="rId5">
            <a:alphaModFix/>
          </a:blip>
          <a:srcRect/>
          <a:stretch/>
        </p:blipFill>
        <p:spPr>
          <a:xfrm rot="-5400000">
            <a:off x="811918" y="493949"/>
            <a:ext cx="1390008" cy="298730"/>
          </a:xfrm>
          <a:prstGeom prst="rect">
            <a:avLst/>
          </a:prstGeom>
          <a:noFill/>
          <a:ln>
            <a:noFill/>
          </a:ln>
        </p:spPr>
      </p:pic>
      <p:pic>
        <p:nvPicPr>
          <p:cNvPr id="716" name="Google Shape;716;p48"/>
          <p:cNvPicPr preferRelativeResize="0"/>
          <p:nvPr/>
        </p:nvPicPr>
        <p:blipFill rotWithShape="1">
          <a:blip r:embed="rId6">
            <a:alphaModFix/>
          </a:blip>
          <a:srcRect/>
          <a:stretch/>
        </p:blipFill>
        <p:spPr>
          <a:xfrm rot="10800000">
            <a:off x="-338960" y="0"/>
            <a:ext cx="1555270" cy="2940682"/>
          </a:xfrm>
          <a:prstGeom prst="rect">
            <a:avLst/>
          </a:prstGeom>
          <a:noFill/>
          <a:ln>
            <a:noFill/>
          </a:ln>
        </p:spPr>
      </p:pic>
      <p:sp>
        <p:nvSpPr>
          <p:cNvPr id="717" name="Google Shape;717;p48"/>
          <p:cNvSpPr txBox="1"/>
          <p:nvPr/>
        </p:nvSpPr>
        <p:spPr>
          <a:xfrm>
            <a:off x="3798849" y="160282"/>
            <a:ext cx="7984441" cy="127690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Create a family driving agreement</a:t>
            </a:r>
            <a:endParaRPr/>
          </a:p>
        </p:txBody>
      </p:sp>
      <p:sp>
        <p:nvSpPr>
          <p:cNvPr id="718" name="Google Shape;718;p48"/>
          <p:cNvSpPr txBox="1"/>
          <p:nvPr/>
        </p:nvSpPr>
        <p:spPr>
          <a:xfrm>
            <a:off x="3978645" y="913991"/>
            <a:ext cx="6713600" cy="378565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Talk about expectations </a:t>
            </a:r>
            <a:endParaRPr/>
          </a:p>
          <a:p>
            <a:pPr marL="285750" marR="0" lvl="0" indent="-133350" algn="l" rtl="0">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List behaviors to avoid</a:t>
            </a:r>
            <a:endParaRPr/>
          </a:p>
          <a:p>
            <a:pPr marL="457200" marR="0" lvl="1" indent="0" algn="l" rtl="0">
              <a:spcBef>
                <a:spcPts val="0"/>
              </a:spcBef>
              <a:spcAft>
                <a:spcPts val="0"/>
              </a:spcAft>
              <a:buNone/>
            </a:pPr>
            <a:endParaRPr sz="24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List plans to help prevent those behaviors </a:t>
            </a:r>
            <a:endParaRPr/>
          </a:p>
          <a:p>
            <a:pPr marL="285750" marR="0" lvl="0" indent="-133350" algn="l" rtl="0">
              <a:spcBef>
                <a:spcPts val="0"/>
              </a:spcBef>
              <a:spcAft>
                <a:spcPts val="0"/>
              </a:spcAft>
              <a:buClr>
                <a:schemeClr val="dk1"/>
              </a:buClr>
              <a:buSzPts val="2400"/>
              <a:buFont typeface="Arial"/>
              <a:buNone/>
            </a:pPr>
            <a:endParaRPr sz="2400">
              <a:solidFill>
                <a:srgbClr val="000000"/>
              </a:solidFill>
              <a:latin typeface="Calibri"/>
              <a:ea typeface="Calibri"/>
              <a:cs typeface="Calibri"/>
              <a:sym typeface="Calibri"/>
            </a:endParaRPr>
          </a:p>
          <a:p>
            <a:pPr marL="285750" marR="0" lvl="0" indent="-285750" algn="l" rtl="0">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List consequences for engaging in those behaviors</a:t>
            </a:r>
            <a:endParaRPr/>
          </a:p>
          <a:p>
            <a:pPr marL="285750" marR="0" lvl="0" indent="-133350" algn="l" rtl="0">
              <a:spcBef>
                <a:spcPts val="0"/>
              </a:spcBef>
              <a:spcAft>
                <a:spcPts val="0"/>
              </a:spcAft>
              <a:buClr>
                <a:schemeClr val="dk1"/>
              </a:buClr>
              <a:buSzPts val="2400"/>
              <a:buFont typeface="Arial"/>
              <a:buNone/>
            </a:pPr>
            <a:endParaRPr sz="2400">
              <a:solidFill>
                <a:srgbClr val="000000"/>
              </a:solidFill>
              <a:latin typeface="Calibri"/>
              <a:ea typeface="Calibri"/>
              <a:cs typeface="Calibri"/>
              <a:sym typeface="Calibri"/>
            </a:endParaRPr>
          </a:p>
          <a:p>
            <a:pPr marL="285750" marR="0" lvl="0" indent="-285750" algn="l" rtl="0">
              <a:spcBef>
                <a:spcPts val="0"/>
              </a:spcBef>
              <a:spcAft>
                <a:spcPts val="0"/>
              </a:spcAft>
              <a:buClr>
                <a:srgbClr val="000000"/>
              </a:buClr>
              <a:buSzPts val="2400"/>
              <a:buFont typeface="Arial"/>
              <a:buChar char="•"/>
            </a:pPr>
            <a:r>
              <a:rPr lang="en-US" sz="2400">
                <a:solidFill>
                  <a:srgbClr val="000000"/>
                </a:solidFill>
                <a:latin typeface="Calibri"/>
                <a:ea typeface="Calibri"/>
                <a:cs typeface="Calibri"/>
                <a:sym typeface="Calibri"/>
              </a:rPr>
              <a:t>Everybody signs it</a:t>
            </a:r>
            <a:br>
              <a:rPr lang="en-US" sz="2400">
                <a:solidFill>
                  <a:srgbClr val="000000"/>
                </a:solidFill>
                <a:latin typeface="Calibri"/>
                <a:ea typeface="Calibri"/>
                <a:cs typeface="Calibri"/>
                <a:sym typeface="Calibri"/>
              </a:rPr>
            </a:br>
            <a:endParaRPr sz="24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49"/>
          <p:cNvPicPr preferRelativeResize="0"/>
          <p:nvPr/>
        </p:nvPicPr>
        <p:blipFill rotWithShape="1">
          <a:blip r:embed="rId3">
            <a:alphaModFix/>
          </a:blip>
          <a:srcRect/>
          <a:stretch/>
        </p:blipFill>
        <p:spPr>
          <a:xfrm>
            <a:off x="0" y="4848225"/>
            <a:ext cx="12192000" cy="2009775"/>
          </a:xfrm>
          <a:prstGeom prst="rect">
            <a:avLst/>
          </a:prstGeom>
          <a:noFill/>
          <a:ln>
            <a:noFill/>
          </a:ln>
        </p:spPr>
      </p:pic>
      <p:sp>
        <p:nvSpPr>
          <p:cNvPr id="724" name="Google Shape;724;p49"/>
          <p:cNvSpPr/>
          <p:nvPr/>
        </p:nvSpPr>
        <p:spPr>
          <a:xfrm>
            <a:off x="0" y="5853112"/>
            <a:ext cx="830655" cy="30003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25" name="Google Shape;725;p49"/>
          <p:cNvPicPr preferRelativeResize="0"/>
          <p:nvPr/>
        </p:nvPicPr>
        <p:blipFill rotWithShape="1">
          <a:blip r:embed="rId4">
            <a:alphaModFix/>
          </a:blip>
          <a:srcRect/>
          <a:stretch/>
        </p:blipFill>
        <p:spPr>
          <a:xfrm>
            <a:off x="1370262" y="5853112"/>
            <a:ext cx="1390008" cy="298730"/>
          </a:xfrm>
          <a:prstGeom prst="rect">
            <a:avLst/>
          </a:prstGeom>
          <a:noFill/>
          <a:ln>
            <a:noFill/>
          </a:ln>
        </p:spPr>
      </p:pic>
      <p:pic>
        <p:nvPicPr>
          <p:cNvPr id="726" name="Google Shape;726;p49"/>
          <p:cNvPicPr preferRelativeResize="0"/>
          <p:nvPr/>
        </p:nvPicPr>
        <p:blipFill rotWithShape="1">
          <a:blip r:embed="rId4">
            <a:alphaModFix/>
          </a:blip>
          <a:srcRect/>
          <a:stretch/>
        </p:blipFill>
        <p:spPr>
          <a:xfrm>
            <a:off x="3520290" y="5853112"/>
            <a:ext cx="1390008" cy="298730"/>
          </a:xfrm>
          <a:prstGeom prst="rect">
            <a:avLst/>
          </a:prstGeom>
          <a:noFill/>
          <a:ln>
            <a:noFill/>
          </a:ln>
        </p:spPr>
      </p:pic>
      <p:pic>
        <p:nvPicPr>
          <p:cNvPr id="727" name="Google Shape;727;p49"/>
          <p:cNvPicPr preferRelativeResize="0"/>
          <p:nvPr/>
        </p:nvPicPr>
        <p:blipFill rotWithShape="1">
          <a:blip r:embed="rId4">
            <a:alphaModFix/>
          </a:blip>
          <a:srcRect/>
          <a:stretch/>
        </p:blipFill>
        <p:spPr>
          <a:xfrm>
            <a:off x="5650611" y="5853112"/>
            <a:ext cx="1390008" cy="298730"/>
          </a:xfrm>
          <a:prstGeom prst="rect">
            <a:avLst/>
          </a:prstGeom>
          <a:noFill/>
          <a:ln>
            <a:noFill/>
          </a:ln>
        </p:spPr>
      </p:pic>
      <p:pic>
        <p:nvPicPr>
          <p:cNvPr id="728" name="Google Shape;728;p49"/>
          <p:cNvPicPr preferRelativeResize="0"/>
          <p:nvPr/>
        </p:nvPicPr>
        <p:blipFill rotWithShape="1">
          <a:blip r:embed="rId4">
            <a:alphaModFix/>
          </a:blip>
          <a:srcRect/>
          <a:stretch/>
        </p:blipFill>
        <p:spPr>
          <a:xfrm>
            <a:off x="7664166" y="5853112"/>
            <a:ext cx="1390008" cy="298730"/>
          </a:xfrm>
          <a:prstGeom prst="rect">
            <a:avLst/>
          </a:prstGeom>
          <a:noFill/>
          <a:ln>
            <a:noFill/>
          </a:ln>
        </p:spPr>
      </p:pic>
      <p:pic>
        <p:nvPicPr>
          <p:cNvPr id="729" name="Google Shape;729;p49"/>
          <p:cNvPicPr preferRelativeResize="0"/>
          <p:nvPr/>
        </p:nvPicPr>
        <p:blipFill rotWithShape="1">
          <a:blip r:embed="rId4">
            <a:alphaModFix/>
          </a:blip>
          <a:srcRect/>
          <a:stretch/>
        </p:blipFill>
        <p:spPr>
          <a:xfrm>
            <a:off x="11601450" y="5853112"/>
            <a:ext cx="590550" cy="298730"/>
          </a:xfrm>
          <a:prstGeom prst="rect">
            <a:avLst/>
          </a:prstGeom>
          <a:noFill/>
          <a:ln>
            <a:noFill/>
          </a:ln>
        </p:spPr>
      </p:pic>
      <p:pic>
        <p:nvPicPr>
          <p:cNvPr id="730" name="Google Shape;730;p49"/>
          <p:cNvPicPr preferRelativeResize="0"/>
          <p:nvPr/>
        </p:nvPicPr>
        <p:blipFill rotWithShape="1">
          <a:blip r:embed="rId4">
            <a:alphaModFix/>
          </a:blip>
          <a:srcRect/>
          <a:stretch/>
        </p:blipFill>
        <p:spPr>
          <a:xfrm>
            <a:off x="9677721" y="5853112"/>
            <a:ext cx="1390008" cy="298730"/>
          </a:xfrm>
          <a:prstGeom prst="rect">
            <a:avLst/>
          </a:prstGeom>
          <a:noFill/>
          <a:ln>
            <a:noFill/>
          </a:ln>
        </p:spPr>
      </p:pic>
      <p:pic>
        <p:nvPicPr>
          <p:cNvPr id="731" name="Google Shape;731;p49" descr="Cloud with solid fill"/>
          <p:cNvPicPr preferRelativeResize="0"/>
          <p:nvPr/>
        </p:nvPicPr>
        <p:blipFill rotWithShape="1">
          <a:blip r:embed="rId5">
            <a:alphaModFix/>
          </a:blip>
          <a:srcRect/>
          <a:stretch/>
        </p:blipFill>
        <p:spPr>
          <a:xfrm>
            <a:off x="461551" y="550070"/>
            <a:ext cx="2423124" cy="1376363"/>
          </a:xfrm>
          <a:prstGeom prst="rect">
            <a:avLst/>
          </a:prstGeom>
          <a:noFill/>
          <a:ln>
            <a:noFill/>
          </a:ln>
        </p:spPr>
      </p:pic>
      <p:pic>
        <p:nvPicPr>
          <p:cNvPr id="732" name="Google Shape;732;p49"/>
          <p:cNvPicPr preferRelativeResize="0"/>
          <p:nvPr/>
        </p:nvPicPr>
        <p:blipFill rotWithShape="1">
          <a:blip r:embed="rId6">
            <a:alphaModFix/>
          </a:blip>
          <a:srcRect/>
          <a:stretch/>
        </p:blipFill>
        <p:spPr>
          <a:xfrm>
            <a:off x="2320140" y="1315056"/>
            <a:ext cx="2420322" cy="1377815"/>
          </a:xfrm>
          <a:prstGeom prst="rect">
            <a:avLst/>
          </a:prstGeom>
          <a:noFill/>
          <a:ln>
            <a:noFill/>
          </a:ln>
        </p:spPr>
      </p:pic>
      <p:pic>
        <p:nvPicPr>
          <p:cNvPr id="733" name="Google Shape;733;p49"/>
          <p:cNvPicPr preferRelativeResize="0"/>
          <p:nvPr/>
        </p:nvPicPr>
        <p:blipFill rotWithShape="1">
          <a:blip r:embed="rId6">
            <a:alphaModFix/>
          </a:blip>
          <a:srcRect/>
          <a:stretch/>
        </p:blipFill>
        <p:spPr>
          <a:xfrm>
            <a:off x="-171264" y="1774961"/>
            <a:ext cx="2420322" cy="1377815"/>
          </a:xfrm>
          <a:prstGeom prst="rect">
            <a:avLst/>
          </a:prstGeom>
          <a:noFill/>
          <a:ln>
            <a:noFill/>
          </a:ln>
        </p:spPr>
      </p:pic>
      <p:pic>
        <p:nvPicPr>
          <p:cNvPr id="734" name="Google Shape;734;p49" descr="Deciduous tree with solid fill"/>
          <p:cNvPicPr preferRelativeResize="0"/>
          <p:nvPr/>
        </p:nvPicPr>
        <p:blipFill rotWithShape="1">
          <a:blip r:embed="rId7">
            <a:alphaModFix/>
          </a:blip>
          <a:srcRect/>
          <a:stretch/>
        </p:blipFill>
        <p:spPr>
          <a:xfrm>
            <a:off x="-70449" y="2933701"/>
            <a:ext cx="1261073" cy="2009774"/>
          </a:xfrm>
          <a:prstGeom prst="rect">
            <a:avLst/>
          </a:prstGeom>
          <a:noFill/>
          <a:ln>
            <a:noFill/>
          </a:ln>
        </p:spPr>
      </p:pic>
      <p:pic>
        <p:nvPicPr>
          <p:cNvPr id="735" name="Google Shape;735;p49"/>
          <p:cNvPicPr preferRelativeResize="0"/>
          <p:nvPr/>
        </p:nvPicPr>
        <p:blipFill rotWithShape="1">
          <a:blip r:embed="rId8">
            <a:alphaModFix/>
          </a:blip>
          <a:srcRect/>
          <a:stretch/>
        </p:blipFill>
        <p:spPr>
          <a:xfrm>
            <a:off x="3520291" y="2314575"/>
            <a:ext cx="2130320" cy="2667000"/>
          </a:xfrm>
          <a:prstGeom prst="rect">
            <a:avLst/>
          </a:prstGeom>
          <a:noFill/>
          <a:ln>
            <a:noFill/>
          </a:ln>
        </p:spPr>
      </p:pic>
      <p:pic>
        <p:nvPicPr>
          <p:cNvPr id="736" name="Google Shape;736;p49"/>
          <p:cNvPicPr preferRelativeResize="0"/>
          <p:nvPr/>
        </p:nvPicPr>
        <p:blipFill rotWithShape="1">
          <a:blip r:embed="rId9">
            <a:alphaModFix/>
          </a:blip>
          <a:srcRect/>
          <a:stretch/>
        </p:blipFill>
        <p:spPr>
          <a:xfrm>
            <a:off x="633527" y="3105150"/>
            <a:ext cx="5017084" cy="2159508"/>
          </a:xfrm>
          <a:prstGeom prst="rect">
            <a:avLst/>
          </a:prstGeom>
          <a:noFill/>
          <a:ln>
            <a:noFill/>
          </a:ln>
        </p:spPr>
      </p:pic>
      <p:sp>
        <p:nvSpPr>
          <p:cNvPr id="737" name="Google Shape;737;p49"/>
          <p:cNvSpPr/>
          <p:nvPr/>
        </p:nvSpPr>
        <p:spPr>
          <a:xfrm>
            <a:off x="98124" y="79512"/>
            <a:ext cx="923925" cy="847120"/>
          </a:xfrm>
          <a:prstGeom prst="flowChartConnector">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8" name="Google Shape;738;p49"/>
          <p:cNvSpPr txBox="1"/>
          <p:nvPr/>
        </p:nvSpPr>
        <p:spPr>
          <a:xfrm>
            <a:off x="2105910" y="26022"/>
            <a:ext cx="526910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Let’s Brainstorm….</a:t>
            </a:r>
            <a:endParaRPr/>
          </a:p>
        </p:txBody>
      </p:sp>
      <p:sp>
        <p:nvSpPr>
          <p:cNvPr id="739" name="Google Shape;739;p49"/>
          <p:cNvSpPr txBox="1"/>
          <p:nvPr/>
        </p:nvSpPr>
        <p:spPr>
          <a:xfrm>
            <a:off x="4937613" y="900722"/>
            <a:ext cx="7156263"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else can we do to prevent distracted driving?</a:t>
            </a:r>
            <a:endParaRPr/>
          </a:p>
        </p:txBody>
      </p:sp>
      <p:sp>
        <p:nvSpPr>
          <p:cNvPr id="740" name="Google Shape;740;p49"/>
          <p:cNvSpPr txBox="1"/>
          <p:nvPr/>
        </p:nvSpPr>
        <p:spPr>
          <a:xfrm>
            <a:off x="5161687" y="2642146"/>
            <a:ext cx="7156262"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are some tips that we could share with our peers?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9"/>
                                        </p:tgtEl>
                                        <p:attrNameLst>
                                          <p:attrName>style.visibility</p:attrName>
                                        </p:attrNameLst>
                                      </p:cBhvr>
                                      <p:to>
                                        <p:strVal val="visible"/>
                                      </p:to>
                                    </p:set>
                                    <p:animEffect transition="in" filter="fade">
                                      <p:cBhvr>
                                        <p:cTn id="7" dur="500"/>
                                        <p:tgtEl>
                                          <p:spTgt spid="7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0"/>
                                        </p:tgtEl>
                                        <p:attrNameLst>
                                          <p:attrName>style.visibility</p:attrName>
                                        </p:attrNameLst>
                                      </p:cBhvr>
                                      <p:to>
                                        <p:strVal val="visible"/>
                                      </p:to>
                                    </p:set>
                                    <p:animEffect transition="in" filter="fade">
                                      <p:cBhvr>
                                        <p:cTn id="12" dur="500"/>
                                        <p:tgtEl>
                                          <p:spTgt spid="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746" name="Google Shape;746;g3700093a48d_0_0" title="1E2F726C-2A6C-4CDD-9055-6CD39F245E18.png"/>
          <p:cNvPicPr preferRelativeResize="0"/>
          <p:nvPr/>
        </p:nvPicPr>
        <p:blipFill>
          <a:blip r:embed="rId3">
            <a:alphaModFix/>
          </a:blip>
          <a:stretch>
            <a:fillRect/>
          </a:stretch>
        </p:blipFill>
        <p:spPr>
          <a:xfrm>
            <a:off x="224600" y="2627450"/>
            <a:ext cx="5417649" cy="3611776"/>
          </a:xfrm>
          <a:prstGeom prst="rect">
            <a:avLst/>
          </a:prstGeom>
          <a:noFill/>
          <a:ln>
            <a:noFill/>
          </a:ln>
        </p:spPr>
      </p:pic>
      <p:sp>
        <p:nvSpPr>
          <p:cNvPr id="747" name="Google Shape;747;g3700093a48d_0_0"/>
          <p:cNvSpPr txBox="1"/>
          <p:nvPr/>
        </p:nvSpPr>
        <p:spPr>
          <a:xfrm>
            <a:off x="1815050" y="2052250"/>
            <a:ext cx="2691600" cy="41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chemeClr val="dk1"/>
                </a:solidFill>
                <a:latin typeface="Calibri"/>
                <a:ea typeface="Calibri"/>
                <a:cs typeface="Calibri"/>
                <a:sym typeface="Calibri"/>
              </a:rPr>
              <a:t>iPhone</a:t>
            </a:r>
            <a:endParaRPr sz="2800">
              <a:solidFill>
                <a:schemeClr val="dk1"/>
              </a:solidFill>
              <a:latin typeface="Calibri"/>
              <a:ea typeface="Calibri"/>
              <a:cs typeface="Calibri"/>
              <a:sym typeface="Calibri"/>
            </a:endParaRPr>
          </a:p>
        </p:txBody>
      </p:sp>
      <p:pic>
        <p:nvPicPr>
          <p:cNvPr id="748" name="Google Shape;748;g3700093a48d_0_0" title="98FB3307-F71B-4A61-ADDA-3C7F269FA3AC (1).png"/>
          <p:cNvPicPr preferRelativeResize="0"/>
          <p:nvPr/>
        </p:nvPicPr>
        <p:blipFill>
          <a:blip r:embed="rId4">
            <a:alphaModFix/>
          </a:blip>
          <a:stretch>
            <a:fillRect/>
          </a:stretch>
        </p:blipFill>
        <p:spPr>
          <a:xfrm>
            <a:off x="6043275" y="2627450"/>
            <a:ext cx="5417626" cy="3611776"/>
          </a:xfrm>
          <a:prstGeom prst="rect">
            <a:avLst/>
          </a:prstGeom>
          <a:noFill/>
          <a:ln>
            <a:noFill/>
          </a:ln>
        </p:spPr>
      </p:pic>
      <p:sp>
        <p:nvSpPr>
          <p:cNvPr id="749" name="Google Shape;749;g3700093a48d_0_0"/>
          <p:cNvSpPr txBox="1"/>
          <p:nvPr/>
        </p:nvSpPr>
        <p:spPr>
          <a:xfrm>
            <a:off x="2774150" y="618775"/>
            <a:ext cx="59403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a:solidFill>
                  <a:schemeClr val="dk1"/>
                </a:solidFill>
                <a:latin typeface="Calibri"/>
                <a:ea typeface="Calibri"/>
                <a:cs typeface="Calibri"/>
                <a:sym typeface="Calibri"/>
              </a:rPr>
              <a:t>Turn on the technology that limits distractions!</a:t>
            </a:r>
            <a:endParaRPr sz="2800" b="1">
              <a:solidFill>
                <a:schemeClr val="dk1"/>
              </a:solidFill>
              <a:latin typeface="Calibri"/>
              <a:ea typeface="Calibri"/>
              <a:cs typeface="Calibri"/>
              <a:sym typeface="Calibri"/>
            </a:endParaRPr>
          </a:p>
        </p:txBody>
      </p:sp>
      <p:sp>
        <p:nvSpPr>
          <p:cNvPr id="750" name="Google Shape;750;g3700093a48d_0_0"/>
          <p:cNvSpPr txBox="1"/>
          <p:nvPr/>
        </p:nvSpPr>
        <p:spPr>
          <a:xfrm>
            <a:off x="8198650" y="2052250"/>
            <a:ext cx="1588200" cy="51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Android</a:t>
            </a:r>
            <a:endParaRPr sz="2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5"/>
          <p:cNvSpPr/>
          <p:nvPr/>
        </p:nvSpPr>
        <p:spPr>
          <a:xfrm>
            <a:off x="9220200" y="0"/>
            <a:ext cx="2971800" cy="1905000"/>
          </a:xfrm>
          <a:custGeom>
            <a:avLst/>
            <a:gdLst/>
            <a:ahLst/>
            <a:cxnLst/>
            <a:rect l="l" t="t" r="r" b="b"/>
            <a:pathLst>
              <a:path w="2971800" h="1905000" extrusionOk="0">
                <a:moveTo>
                  <a:pt x="2971800" y="0"/>
                </a:moveTo>
                <a:lnTo>
                  <a:pt x="0" y="0"/>
                </a:lnTo>
                <a:lnTo>
                  <a:pt x="2962275" y="1905000"/>
                </a:lnTo>
                <a:lnTo>
                  <a:pt x="2971800" y="0"/>
                </a:lnTo>
                <a:close/>
              </a:path>
            </a:pathLst>
          </a:custGeom>
          <a:solidFill>
            <a:srgbClr val="AEABAB">
              <a:alpha val="5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0" name="Google Shape;140;p5"/>
          <p:cNvPicPr preferRelativeResize="0"/>
          <p:nvPr/>
        </p:nvPicPr>
        <p:blipFill rotWithShape="1">
          <a:blip r:embed="rId3">
            <a:alphaModFix/>
          </a:blip>
          <a:srcRect/>
          <a:stretch/>
        </p:blipFill>
        <p:spPr>
          <a:xfrm>
            <a:off x="0" y="5657670"/>
            <a:ext cx="12192000" cy="1200329"/>
          </a:xfrm>
          <a:prstGeom prst="rect">
            <a:avLst/>
          </a:prstGeom>
          <a:noFill/>
          <a:ln>
            <a:noFill/>
          </a:ln>
        </p:spPr>
      </p:pic>
      <p:pic>
        <p:nvPicPr>
          <p:cNvPr id="141" name="Google Shape;141;p5"/>
          <p:cNvPicPr preferRelativeResize="0"/>
          <p:nvPr/>
        </p:nvPicPr>
        <p:blipFill rotWithShape="1">
          <a:blip r:embed="rId4">
            <a:alphaModFix/>
          </a:blip>
          <a:srcRect/>
          <a:stretch/>
        </p:blipFill>
        <p:spPr>
          <a:xfrm>
            <a:off x="0" y="4010786"/>
            <a:ext cx="12192000" cy="1999488"/>
          </a:xfrm>
          <a:prstGeom prst="rect">
            <a:avLst/>
          </a:prstGeom>
          <a:noFill/>
          <a:ln>
            <a:noFill/>
          </a:ln>
        </p:spPr>
      </p:pic>
      <p:sp>
        <p:nvSpPr>
          <p:cNvPr id="142" name="Google Shape;142;p5"/>
          <p:cNvSpPr txBox="1"/>
          <p:nvPr/>
        </p:nvSpPr>
        <p:spPr>
          <a:xfrm>
            <a:off x="1371599" y="1639319"/>
            <a:ext cx="8911389"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According to the National Highway Traffic Safety Administration (NHTSA) distracted driving is </a:t>
            </a:r>
            <a:r>
              <a:rPr lang="en-US" sz="3600" b="1" i="1">
                <a:solidFill>
                  <a:schemeClr val="dk1"/>
                </a:solidFill>
                <a:latin typeface="Calibri"/>
                <a:ea typeface="Calibri"/>
                <a:cs typeface="Calibri"/>
                <a:sym typeface="Calibri"/>
              </a:rPr>
              <a:t>ANY</a:t>
            </a:r>
            <a:r>
              <a:rPr lang="en-US" sz="3600">
                <a:solidFill>
                  <a:schemeClr val="dk1"/>
                </a:solidFill>
                <a:latin typeface="Calibri"/>
                <a:ea typeface="Calibri"/>
                <a:cs typeface="Calibri"/>
                <a:sym typeface="Calibri"/>
              </a:rPr>
              <a:t> activity that diverts attention from driving. </a:t>
            </a:r>
            <a:endParaRPr/>
          </a:p>
        </p:txBody>
      </p:sp>
      <p:pic>
        <p:nvPicPr>
          <p:cNvPr id="143" name="Google Shape;143;p5"/>
          <p:cNvPicPr preferRelativeResize="0"/>
          <p:nvPr/>
        </p:nvPicPr>
        <p:blipFill rotWithShape="1">
          <a:blip r:embed="rId5">
            <a:alphaModFix/>
          </a:blip>
          <a:srcRect/>
          <a:stretch/>
        </p:blipFill>
        <p:spPr>
          <a:xfrm>
            <a:off x="8133348" y="4024920"/>
            <a:ext cx="3724054" cy="2756129"/>
          </a:xfrm>
          <a:prstGeom prst="rect">
            <a:avLst/>
          </a:prstGeom>
          <a:noFill/>
          <a:ln>
            <a:noFill/>
          </a:ln>
        </p:spPr>
      </p:pic>
      <p:sp>
        <p:nvSpPr>
          <p:cNvPr id="144" name="Google Shape;144;p5"/>
          <p:cNvSpPr txBox="1"/>
          <p:nvPr/>
        </p:nvSpPr>
        <p:spPr>
          <a:xfrm>
            <a:off x="159546" y="5635404"/>
            <a:ext cx="7814257"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If it impacts your focus or redirects your attention, it’s a distraction.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additive="base">
                                        <p:cTn id="7" dur="500"/>
                                        <p:tgtEl>
                                          <p:spTgt spid="1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6"/>
          <p:cNvPicPr preferRelativeResize="0"/>
          <p:nvPr/>
        </p:nvPicPr>
        <p:blipFill rotWithShape="1">
          <a:blip r:embed="rId3">
            <a:alphaModFix/>
          </a:blip>
          <a:srcRect/>
          <a:stretch/>
        </p:blipFill>
        <p:spPr>
          <a:xfrm>
            <a:off x="10404907" y="157680"/>
            <a:ext cx="1578864" cy="2047875"/>
          </a:xfrm>
          <a:prstGeom prst="rect">
            <a:avLst/>
          </a:prstGeom>
          <a:noFill/>
          <a:ln>
            <a:noFill/>
          </a:ln>
        </p:spPr>
      </p:pic>
      <p:pic>
        <p:nvPicPr>
          <p:cNvPr id="151" name="Google Shape;151;p6" descr="Free whiteboard white board blank vector"/>
          <p:cNvPicPr preferRelativeResize="0"/>
          <p:nvPr/>
        </p:nvPicPr>
        <p:blipFill rotWithShape="1">
          <a:blip r:embed="rId4">
            <a:alphaModFix/>
          </a:blip>
          <a:srcRect/>
          <a:stretch/>
        </p:blipFill>
        <p:spPr>
          <a:xfrm>
            <a:off x="549276" y="273007"/>
            <a:ext cx="7175500" cy="6311985"/>
          </a:xfrm>
          <a:prstGeom prst="rect">
            <a:avLst/>
          </a:prstGeom>
          <a:noFill/>
          <a:ln>
            <a:noFill/>
          </a:ln>
        </p:spPr>
      </p:pic>
      <p:pic>
        <p:nvPicPr>
          <p:cNvPr id="152" name="Google Shape;152;p6"/>
          <p:cNvPicPr preferRelativeResize="0"/>
          <p:nvPr/>
        </p:nvPicPr>
        <p:blipFill rotWithShape="1">
          <a:blip r:embed="rId5">
            <a:alphaModFix/>
          </a:blip>
          <a:srcRect/>
          <a:stretch/>
        </p:blipFill>
        <p:spPr>
          <a:xfrm>
            <a:off x="8104878" y="2490786"/>
            <a:ext cx="3996588" cy="3952875"/>
          </a:xfrm>
          <a:prstGeom prst="rect">
            <a:avLst/>
          </a:prstGeom>
          <a:noFill/>
          <a:ln>
            <a:noFill/>
          </a:ln>
        </p:spPr>
      </p:pic>
      <p:sp>
        <p:nvSpPr>
          <p:cNvPr id="153" name="Google Shape;153;p6"/>
          <p:cNvSpPr txBox="1"/>
          <p:nvPr/>
        </p:nvSpPr>
        <p:spPr>
          <a:xfrm>
            <a:off x="1855960" y="860079"/>
            <a:ext cx="4363771"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rgbClr val="57B1D9"/>
                </a:solidFill>
                <a:latin typeface="Calibri"/>
                <a:ea typeface="Calibri"/>
                <a:cs typeface="Calibri"/>
                <a:sym typeface="Calibri"/>
              </a:rPr>
              <a:t>Name </a:t>
            </a:r>
            <a:endParaRPr/>
          </a:p>
          <a:p>
            <a:pPr marL="0" marR="0" lvl="0" indent="0" algn="ctr" rtl="0">
              <a:spcBef>
                <a:spcPts val="0"/>
              </a:spcBef>
              <a:spcAft>
                <a:spcPts val="0"/>
              </a:spcAft>
              <a:buNone/>
            </a:pPr>
            <a:r>
              <a:rPr lang="en-US" sz="6000" b="1">
                <a:solidFill>
                  <a:srgbClr val="57B1D9"/>
                </a:solidFill>
                <a:latin typeface="Calibri"/>
                <a:ea typeface="Calibri"/>
                <a:cs typeface="Calibri"/>
                <a:sym typeface="Calibri"/>
              </a:rPr>
              <a:t>the Distractions! </a:t>
            </a:r>
            <a:endParaRPr sz="6000">
              <a:solidFill>
                <a:srgbClr val="57B1D9"/>
              </a:solidFill>
              <a:latin typeface="Calibri"/>
              <a:ea typeface="Calibri"/>
              <a:cs typeface="Calibri"/>
              <a:sym typeface="Calibri"/>
            </a:endParaRPr>
          </a:p>
        </p:txBody>
      </p:sp>
      <p:sp>
        <p:nvSpPr>
          <p:cNvPr id="154" name="Google Shape;154;p6"/>
          <p:cNvSpPr txBox="1"/>
          <p:nvPr/>
        </p:nvSpPr>
        <p:spPr>
          <a:xfrm>
            <a:off x="8302027" y="3183792"/>
            <a:ext cx="3103830"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Directions: </a:t>
            </a:r>
            <a:endParaRPr/>
          </a:p>
          <a:p>
            <a:pPr marL="0" marR="0" lvl="0" indent="0" algn="l" rtl="0">
              <a:spcBef>
                <a:spcPts val="0"/>
              </a:spcBef>
              <a:spcAft>
                <a:spcPts val="0"/>
              </a:spcAft>
              <a:buNone/>
            </a:pPr>
            <a:r>
              <a:rPr lang="en-US" sz="2400" b="1">
                <a:solidFill>
                  <a:schemeClr val="dk1"/>
                </a:solidFill>
                <a:latin typeface="Calibri"/>
                <a:ea typeface="Calibri"/>
                <a:cs typeface="Calibri"/>
                <a:sym typeface="Calibri"/>
              </a:rPr>
              <a:t>As a group or as individuals, brainstorm the types of distracted driving you have seen</a:t>
            </a:r>
            <a:endParaRPr sz="24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7"/>
          <p:cNvSpPr/>
          <p:nvPr/>
        </p:nvSpPr>
        <p:spPr>
          <a:xfrm>
            <a:off x="504588" y="2632898"/>
            <a:ext cx="2955855" cy="2362017"/>
          </a:xfrm>
          <a:prstGeom prst="roundRect">
            <a:avLst>
              <a:gd name="adj" fmla="val 16667"/>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7"/>
          <p:cNvSpPr txBox="1">
            <a:spLocks noGrp="1"/>
          </p:cNvSpPr>
          <p:nvPr>
            <p:ph type="title"/>
          </p:nvPr>
        </p:nvSpPr>
        <p:spPr>
          <a:xfrm>
            <a:off x="194008" y="-29020"/>
            <a:ext cx="5677402" cy="13624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3 Types of Distractions</a:t>
            </a:r>
            <a:endParaRPr/>
          </a:p>
        </p:txBody>
      </p:sp>
      <p:sp>
        <p:nvSpPr>
          <p:cNvPr id="162" name="Google Shape;162;p7"/>
          <p:cNvSpPr/>
          <p:nvPr/>
        </p:nvSpPr>
        <p:spPr>
          <a:xfrm rot="-5400000">
            <a:off x="2695575" y="-2638428"/>
            <a:ext cx="6810377" cy="12182478"/>
          </a:xfrm>
          <a:custGeom>
            <a:avLst/>
            <a:gdLst/>
            <a:ahLst/>
            <a:cxnLst/>
            <a:rect l="l" t="t" r="r" b="b"/>
            <a:pathLst>
              <a:path w="6810377" h="12182478" extrusionOk="0">
                <a:moveTo>
                  <a:pt x="0" y="12182475"/>
                </a:moveTo>
                <a:lnTo>
                  <a:pt x="19050" y="0"/>
                </a:lnTo>
                <a:lnTo>
                  <a:pt x="6810377" y="12182478"/>
                </a:lnTo>
                <a:lnTo>
                  <a:pt x="0" y="12182475"/>
                </a:lnTo>
                <a:close/>
              </a:path>
            </a:pathLst>
          </a:custGeom>
          <a:solidFill>
            <a:srgbClr val="ACB8CA">
              <a:alpha val="6588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 name="Google Shape;163;p7"/>
          <p:cNvSpPr/>
          <p:nvPr/>
        </p:nvSpPr>
        <p:spPr>
          <a:xfrm>
            <a:off x="4331231" y="3472841"/>
            <a:ext cx="3408947" cy="2184534"/>
          </a:xfrm>
          <a:prstGeom prst="roundRect">
            <a:avLst>
              <a:gd name="adj" fmla="val 16667"/>
            </a:avLst>
          </a:prstGeom>
          <a:solidFill>
            <a:srgbClr val="148E17"/>
          </a:solidFill>
          <a:ln w="12700" cap="flat" cmpd="sng">
            <a:solidFill>
              <a:srgbClr val="148E1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 name="Google Shape;164;p7"/>
          <p:cNvSpPr txBox="1"/>
          <p:nvPr/>
        </p:nvSpPr>
        <p:spPr>
          <a:xfrm>
            <a:off x="504588" y="3141576"/>
            <a:ext cx="2982327"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Taking your eyes off the road</a:t>
            </a:r>
            <a:endParaRPr/>
          </a:p>
          <a:p>
            <a:pPr marL="285750" marR="0" lvl="0" indent="-285750" algn="l" rtl="0">
              <a:spcBef>
                <a:spcPts val="0"/>
              </a:spcBef>
              <a:spcAft>
                <a:spcPts val="0"/>
              </a:spcAft>
              <a:buClr>
                <a:schemeClr val="dk1"/>
              </a:buClr>
              <a:buSzPts val="1800"/>
              <a:buFont typeface="Arial"/>
              <a:buChar char="•"/>
            </a:pPr>
            <a:r>
              <a:rPr lang="en-US" sz="1800" b="1">
                <a:solidFill>
                  <a:schemeClr val="dk1"/>
                </a:solidFill>
                <a:latin typeface="Calibri"/>
                <a:ea typeface="Calibri"/>
                <a:cs typeface="Calibri"/>
                <a:sym typeface="Calibri"/>
              </a:rPr>
              <a:t>Texting</a:t>
            </a:r>
            <a:endParaRPr/>
          </a:p>
          <a:p>
            <a:pPr marL="285750" marR="0" lvl="0" indent="-285750" algn="l" rtl="0">
              <a:spcBef>
                <a:spcPts val="0"/>
              </a:spcBef>
              <a:spcAft>
                <a:spcPts val="0"/>
              </a:spcAft>
              <a:buClr>
                <a:schemeClr val="dk1"/>
              </a:buClr>
              <a:buSzPts val="1800"/>
              <a:buFont typeface="Arial"/>
              <a:buChar char="•"/>
            </a:pPr>
            <a:r>
              <a:rPr lang="en-US" sz="1800" b="1">
                <a:solidFill>
                  <a:schemeClr val="dk1"/>
                </a:solidFill>
                <a:latin typeface="Calibri"/>
                <a:ea typeface="Calibri"/>
                <a:cs typeface="Calibri"/>
                <a:sym typeface="Calibri"/>
              </a:rPr>
              <a:t>Staring at a roadside crash, major attractions, billboards or pedestrians</a:t>
            </a:r>
            <a:endParaRPr/>
          </a:p>
        </p:txBody>
      </p:sp>
      <p:sp>
        <p:nvSpPr>
          <p:cNvPr id="165" name="Google Shape;165;p7"/>
          <p:cNvSpPr txBox="1"/>
          <p:nvPr/>
        </p:nvSpPr>
        <p:spPr>
          <a:xfrm>
            <a:off x="4440336" y="4053075"/>
            <a:ext cx="3304605"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Taking your hands off the wheel</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b="1">
                <a:solidFill>
                  <a:schemeClr val="dk1"/>
                </a:solidFill>
                <a:latin typeface="Calibri"/>
                <a:ea typeface="Calibri"/>
                <a:cs typeface="Calibri"/>
                <a:sym typeface="Calibri"/>
              </a:rPr>
              <a:t>Eating or drinking</a:t>
            </a:r>
            <a:endParaRPr/>
          </a:p>
          <a:p>
            <a:pPr marL="285750" marR="0" lvl="0" indent="-285750" algn="l" rtl="0">
              <a:spcBef>
                <a:spcPts val="0"/>
              </a:spcBef>
              <a:spcAft>
                <a:spcPts val="0"/>
              </a:spcAft>
              <a:buClr>
                <a:schemeClr val="dk1"/>
              </a:buClr>
              <a:buSzPts val="1800"/>
              <a:buFont typeface="Arial"/>
              <a:buChar char="•"/>
            </a:pPr>
            <a:r>
              <a:rPr lang="en-US" sz="1800" b="1">
                <a:solidFill>
                  <a:schemeClr val="dk1"/>
                </a:solidFill>
                <a:latin typeface="Calibri"/>
                <a:ea typeface="Calibri"/>
                <a:cs typeface="Calibri"/>
                <a:sym typeface="Calibri"/>
              </a:rPr>
              <a:t>Adjusting car settings, such as heat or radio </a:t>
            </a:r>
            <a:endParaRPr/>
          </a:p>
          <a:p>
            <a:pPr marL="285750" marR="0" lvl="0" indent="-171450" algn="l" rtl="0">
              <a:spcBef>
                <a:spcPts val="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p:txBody>
      </p:sp>
      <p:sp>
        <p:nvSpPr>
          <p:cNvPr id="166" name="Google Shape;166;p7"/>
          <p:cNvSpPr/>
          <p:nvPr/>
        </p:nvSpPr>
        <p:spPr>
          <a:xfrm>
            <a:off x="8450087" y="4447879"/>
            <a:ext cx="3266178" cy="1894132"/>
          </a:xfrm>
          <a:prstGeom prst="roundRect">
            <a:avLst>
              <a:gd name="adj" fmla="val 16667"/>
            </a:avLst>
          </a:prstGeom>
          <a:solidFill>
            <a:srgbClr val="FFFF00"/>
          </a:solidFill>
          <a:ln w="1905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 name="Google Shape;167;p7"/>
          <p:cNvSpPr txBox="1"/>
          <p:nvPr/>
        </p:nvSpPr>
        <p:spPr>
          <a:xfrm>
            <a:off x="8752231" y="5021308"/>
            <a:ext cx="314639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Taking your mind off driving.</a:t>
            </a:r>
            <a:endParaRPr/>
          </a:p>
          <a:p>
            <a:pPr marL="285750" marR="0" lvl="0" indent="-285750" algn="l" rtl="0">
              <a:spcBef>
                <a:spcPts val="0"/>
              </a:spcBef>
              <a:spcAft>
                <a:spcPts val="0"/>
              </a:spcAft>
              <a:buClr>
                <a:schemeClr val="dk1"/>
              </a:buClr>
              <a:buSzPts val="1800"/>
              <a:buFont typeface="Arial"/>
              <a:buChar char="•"/>
            </a:pPr>
            <a:r>
              <a:rPr lang="en-US" sz="1800" b="1">
                <a:solidFill>
                  <a:schemeClr val="dk1"/>
                </a:solidFill>
                <a:latin typeface="Calibri"/>
                <a:ea typeface="Calibri"/>
                <a:cs typeface="Calibri"/>
                <a:sym typeface="Calibri"/>
              </a:rPr>
              <a:t>Talking to passengers</a:t>
            </a:r>
            <a:endParaRPr/>
          </a:p>
          <a:p>
            <a:pPr marL="285750" marR="0" lvl="0" indent="-285750" algn="l" rtl="0">
              <a:spcBef>
                <a:spcPts val="0"/>
              </a:spcBef>
              <a:spcAft>
                <a:spcPts val="0"/>
              </a:spcAft>
              <a:buClr>
                <a:schemeClr val="dk1"/>
              </a:buClr>
              <a:buSzPts val="1800"/>
              <a:buFont typeface="Arial"/>
              <a:buChar char="•"/>
            </a:pPr>
            <a:r>
              <a:rPr lang="en-US" sz="1800" b="1">
                <a:solidFill>
                  <a:schemeClr val="dk1"/>
                </a:solidFill>
                <a:latin typeface="Calibri"/>
                <a:ea typeface="Calibri"/>
                <a:cs typeface="Calibri"/>
                <a:sym typeface="Calibri"/>
              </a:rPr>
              <a:t>Talking on cell phones</a:t>
            </a:r>
            <a:endParaRPr/>
          </a:p>
        </p:txBody>
      </p:sp>
      <p:sp>
        <p:nvSpPr>
          <p:cNvPr id="168" name="Google Shape;168;p7"/>
          <p:cNvSpPr/>
          <p:nvPr/>
        </p:nvSpPr>
        <p:spPr>
          <a:xfrm>
            <a:off x="1289516" y="1416306"/>
            <a:ext cx="1311598" cy="1149620"/>
          </a:xfrm>
          <a:prstGeom prst="flowChartConnector">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9" name="Google Shape;169;p7"/>
          <p:cNvSpPr/>
          <p:nvPr/>
        </p:nvSpPr>
        <p:spPr>
          <a:xfrm>
            <a:off x="5286389" y="2217314"/>
            <a:ext cx="1373936" cy="1174032"/>
          </a:xfrm>
          <a:prstGeom prst="flowChartConnector">
            <a:avLst/>
          </a:prstGeom>
          <a:solidFill>
            <a:srgbClr val="148E17"/>
          </a:solidFill>
          <a:ln w="12700" cap="flat" cmpd="sng">
            <a:solidFill>
              <a:srgbClr val="148E1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 name="Google Shape;170;p7"/>
          <p:cNvSpPr/>
          <p:nvPr/>
        </p:nvSpPr>
        <p:spPr>
          <a:xfrm>
            <a:off x="9474052" y="3067738"/>
            <a:ext cx="1341869" cy="1264906"/>
          </a:xfrm>
          <a:prstGeom prst="flowChartConnector">
            <a:avLst/>
          </a:prstGeom>
          <a:solidFill>
            <a:srgbClr val="FFFF00"/>
          </a:solidFill>
          <a:ln w="127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1" name="Google Shape;171;p7" descr="Brain with solid fill"/>
          <p:cNvPicPr preferRelativeResize="0"/>
          <p:nvPr/>
        </p:nvPicPr>
        <p:blipFill rotWithShape="1">
          <a:blip r:embed="rId3">
            <a:alphaModFix/>
          </a:blip>
          <a:srcRect/>
          <a:stretch/>
        </p:blipFill>
        <p:spPr>
          <a:xfrm>
            <a:off x="9657368" y="3205546"/>
            <a:ext cx="914400" cy="914400"/>
          </a:xfrm>
          <a:prstGeom prst="rect">
            <a:avLst/>
          </a:prstGeom>
          <a:noFill/>
          <a:ln>
            <a:noFill/>
          </a:ln>
        </p:spPr>
      </p:pic>
      <p:pic>
        <p:nvPicPr>
          <p:cNvPr id="172" name="Google Shape;172;p7" descr="Eye with solid fill"/>
          <p:cNvPicPr preferRelativeResize="0"/>
          <p:nvPr/>
        </p:nvPicPr>
        <p:blipFill rotWithShape="1">
          <a:blip r:embed="rId4">
            <a:alphaModFix/>
          </a:blip>
          <a:srcRect/>
          <a:stretch/>
        </p:blipFill>
        <p:spPr>
          <a:xfrm>
            <a:off x="1172141" y="1243580"/>
            <a:ext cx="1546348" cy="1546348"/>
          </a:xfrm>
          <a:prstGeom prst="rect">
            <a:avLst/>
          </a:prstGeom>
          <a:noFill/>
          <a:ln>
            <a:noFill/>
          </a:ln>
        </p:spPr>
      </p:pic>
      <p:sp>
        <p:nvSpPr>
          <p:cNvPr id="173" name="Google Shape;173;p7"/>
          <p:cNvSpPr txBox="1"/>
          <p:nvPr/>
        </p:nvSpPr>
        <p:spPr>
          <a:xfrm>
            <a:off x="1376062" y="2604960"/>
            <a:ext cx="121290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Visual</a:t>
            </a:r>
            <a:endParaRPr/>
          </a:p>
        </p:txBody>
      </p:sp>
      <p:sp>
        <p:nvSpPr>
          <p:cNvPr id="174" name="Google Shape;174;p7"/>
          <p:cNvSpPr txBox="1"/>
          <p:nvPr/>
        </p:nvSpPr>
        <p:spPr>
          <a:xfrm>
            <a:off x="5103073" y="3437468"/>
            <a:ext cx="1740568"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Manual</a:t>
            </a:r>
            <a:endParaRPr/>
          </a:p>
        </p:txBody>
      </p:sp>
      <p:pic>
        <p:nvPicPr>
          <p:cNvPr id="175" name="Google Shape;175;p7" descr="Sign language with solid fill"/>
          <p:cNvPicPr preferRelativeResize="0"/>
          <p:nvPr/>
        </p:nvPicPr>
        <p:blipFill rotWithShape="1">
          <a:blip r:embed="rId5">
            <a:alphaModFix/>
          </a:blip>
          <a:srcRect/>
          <a:stretch/>
        </p:blipFill>
        <p:spPr>
          <a:xfrm>
            <a:off x="5491402" y="2347130"/>
            <a:ext cx="914400" cy="914400"/>
          </a:xfrm>
          <a:prstGeom prst="rect">
            <a:avLst/>
          </a:prstGeom>
          <a:noFill/>
          <a:ln>
            <a:noFill/>
          </a:ln>
        </p:spPr>
      </p:pic>
      <p:sp>
        <p:nvSpPr>
          <p:cNvPr id="176" name="Google Shape;176;p7"/>
          <p:cNvSpPr txBox="1"/>
          <p:nvPr/>
        </p:nvSpPr>
        <p:spPr>
          <a:xfrm>
            <a:off x="9219491" y="4466032"/>
            <a:ext cx="185099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Cognitive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fade">
                                      <p:cBhvr>
                                        <p:cTn id="12" dur="500"/>
                                        <p:tgtEl>
                                          <p:spTgt spid="1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
                                        </p:tgtEl>
                                        <p:attrNameLst>
                                          <p:attrName>style.visibility</p:attrName>
                                        </p:attrNameLst>
                                      </p:cBhvr>
                                      <p:to>
                                        <p:strVal val="visible"/>
                                      </p:to>
                                    </p:set>
                                    <p:animEffect transition="in" filter="fade">
                                      <p:cBhvr>
                                        <p:cTn id="17" dur="500"/>
                                        <p:tgtEl>
                                          <p:spTgt spid="1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fade">
                                      <p:cBhvr>
                                        <p:cTn id="22" dur="500"/>
                                        <p:tgtEl>
                                          <p:spTgt spid="16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6"/>
                                        </p:tgtEl>
                                        <p:attrNameLst>
                                          <p:attrName>style.visibility</p:attrName>
                                        </p:attrNameLst>
                                      </p:cBhvr>
                                      <p:to>
                                        <p:strVal val="visible"/>
                                      </p:to>
                                    </p:set>
                                    <p:animEffect transition="in" filter="fade">
                                      <p:cBhvr>
                                        <p:cTn id="27" dur="500"/>
                                        <p:tgtEl>
                                          <p:spTgt spid="1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7"/>
                                        </p:tgtEl>
                                        <p:attrNameLst>
                                          <p:attrName>style.visibility</p:attrName>
                                        </p:attrNameLst>
                                      </p:cBhvr>
                                      <p:to>
                                        <p:strVal val="visible"/>
                                      </p:to>
                                    </p:set>
                                    <p:animEffect transition="in" filter="fade">
                                      <p:cBhvr>
                                        <p:cTn id="32" dur="5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8"/>
          <p:cNvSpPr txBox="1">
            <a:spLocks noGrp="1"/>
          </p:cNvSpPr>
          <p:nvPr>
            <p:ph type="title"/>
          </p:nvPr>
        </p:nvSpPr>
        <p:spPr>
          <a:xfrm>
            <a:off x="1511928" y="387347"/>
            <a:ext cx="8320135" cy="64071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600"/>
              <a:buFont typeface="Calibri"/>
              <a:buNone/>
            </a:pPr>
            <a:r>
              <a:rPr lang="en-US" sz="6600"/>
              <a:t>Have you ever… </a:t>
            </a:r>
            <a:endParaRPr/>
          </a:p>
        </p:txBody>
      </p:sp>
      <p:sp>
        <p:nvSpPr>
          <p:cNvPr id="183" name="Google Shape;183;p8"/>
          <p:cNvSpPr txBox="1">
            <a:spLocks noGrp="1"/>
          </p:cNvSpPr>
          <p:nvPr>
            <p:ph type="body" idx="2"/>
          </p:nvPr>
        </p:nvSpPr>
        <p:spPr>
          <a:xfrm>
            <a:off x="371214" y="1386041"/>
            <a:ext cx="4082432" cy="475986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6600"/>
              <a:buNone/>
            </a:pPr>
            <a:r>
              <a:rPr lang="en-US" sz="6600" i="1"/>
              <a:t>Been in a vehicle with a distracted driver? </a:t>
            </a:r>
            <a:endParaRPr/>
          </a:p>
        </p:txBody>
      </p:sp>
      <p:pic>
        <p:nvPicPr>
          <p:cNvPr id="184" name="Google Shape;184;p8"/>
          <p:cNvPicPr preferRelativeResize="0"/>
          <p:nvPr/>
        </p:nvPicPr>
        <p:blipFill rotWithShape="1">
          <a:blip r:embed="rId3">
            <a:alphaModFix/>
          </a:blip>
          <a:srcRect/>
          <a:stretch/>
        </p:blipFill>
        <p:spPr>
          <a:xfrm>
            <a:off x="5260239" y="1774259"/>
            <a:ext cx="1528191" cy="2811586"/>
          </a:xfrm>
          <a:prstGeom prst="rect">
            <a:avLst/>
          </a:prstGeom>
          <a:noFill/>
          <a:ln>
            <a:noFill/>
          </a:ln>
        </p:spPr>
      </p:pic>
      <p:sp>
        <p:nvSpPr>
          <p:cNvPr id="185" name="Google Shape;185;p8"/>
          <p:cNvSpPr/>
          <p:nvPr/>
        </p:nvSpPr>
        <p:spPr>
          <a:xfrm>
            <a:off x="3923168" y="4605573"/>
            <a:ext cx="4345664" cy="1295400"/>
          </a:xfrm>
          <a:prstGeom prst="ellipse">
            <a:avLst/>
          </a:prstGeom>
          <a:solidFill>
            <a:schemeClr val="lt2">
              <a:alpha val="57647"/>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6" name="Google Shape;186;p8"/>
          <p:cNvSpPr txBox="1">
            <a:spLocks noGrp="1"/>
          </p:cNvSpPr>
          <p:nvPr>
            <p:ph type="body" idx="1"/>
          </p:nvPr>
        </p:nvSpPr>
        <p:spPr>
          <a:xfrm>
            <a:off x="8401616" y="1386041"/>
            <a:ext cx="3648546" cy="475986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6600"/>
              <a:buNone/>
            </a:pPr>
            <a:r>
              <a:rPr lang="en-US" sz="6600" i="1"/>
              <a:t>Been distracted while driving a vehicle?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3">
                                            <p:txEl>
                                              <p:pRg st="0" end="0"/>
                                            </p:txEl>
                                          </p:spTgt>
                                        </p:tgtEl>
                                        <p:attrNameLst>
                                          <p:attrName>style.visibility</p:attrName>
                                        </p:attrNameLst>
                                      </p:cBhvr>
                                      <p:to>
                                        <p:strVal val="visible"/>
                                      </p:to>
                                    </p:set>
                                    <p:anim calcmode="lin" valueType="num">
                                      <p:cBhvr additive="base">
                                        <p:cTn id="7" dur="500"/>
                                        <p:tgtEl>
                                          <p:spTgt spid="1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6">
                                            <p:txEl>
                                              <p:pRg st="0" end="0"/>
                                            </p:txEl>
                                          </p:spTgt>
                                        </p:tgtEl>
                                        <p:attrNameLst>
                                          <p:attrName>style.visibility</p:attrName>
                                        </p:attrNameLst>
                                      </p:cBhvr>
                                      <p:to>
                                        <p:strVal val="visible"/>
                                      </p:to>
                                    </p:set>
                                    <p:anim calcmode="lin" valueType="num">
                                      <p:cBhvr additive="base">
                                        <p:cTn id="12" dur="500"/>
                                        <p:tgtEl>
                                          <p:spTgt spid="18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4658</Words>
  <Application>Microsoft Office PowerPoint</Application>
  <PresentationFormat>Widescreen</PresentationFormat>
  <Paragraphs>360</Paragraphs>
  <Slides>55</Slides>
  <Notes>54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Arial</vt:lpstr>
      <vt:lpstr>Helvetica Neue</vt:lpstr>
      <vt:lpstr>Symbol</vt:lpstr>
      <vt:lpstr>Calibri</vt:lpstr>
      <vt:lpstr>Open Sans</vt:lpstr>
      <vt:lpstr>Aptos</vt:lpstr>
      <vt:lpstr>Noto Sans Symbols</vt:lpstr>
      <vt:lpstr>Office Theme</vt:lpstr>
      <vt:lpstr>PowerPoint Presentation</vt:lpstr>
      <vt:lpstr>PowerPoint Presentation</vt:lpstr>
      <vt:lpstr>PowerPoint Presentation</vt:lpstr>
      <vt:lpstr>PowerPoint Presentation</vt:lpstr>
      <vt:lpstr> What is Distracted Driving?</vt:lpstr>
      <vt:lpstr>PowerPoint Presentation</vt:lpstr>
      <vt:lpstr>PowerPoint Presentation</vt:lpstr>
      <vt:lpstr>3 Types of Distractions</vt:lpstr>
      <vt:lpstr>Have you ever… </vt:lpstr>
      <vt:lpstr>PowerPoint Presentation</vt:lpstr>
      <vt:lpstr>PowerPoint Presentation</vt:lpstr>
      <vt:lpstr>Understanding Distraction </vt:lpstr>
      <vt:lpstr>Cognitive Distraction </vt:lpstr>
      <vt:lpstr>Did you know?</vt:lpstr>
      <vt:lpstr>Some Statistics</vt:lpstr>
      <vt:lpstr>Vermont: By the Numbers</vt:lpstr>
      <vt:lpstr>Vermont Data-Youth Risk Behavior Survey (YRBS)</vt:lpstr>
      <vt:lpstr>PowerPoint Presentation</vt:lpstr>
      <vt:lpstr>New Hampshire Data</vt:lpstr>
      <vt:lpstr>In 2020, Distracted Driving accounted for almost a third of all crashes in New Hampshire. </vt:lpstr>
      <vt:lpstr>New Hampshire by the Numbers</vt:lpstr>
      <vt:lpstr>What could the passenger be doing to help the driver?</vt:lpstr>
      <vt:lpstr>The LAWS of Distraction</vt:lpstr>
      <vt:lpstr>New Hampshire: Hands-Free Law</vt:lpstr>
      <vt:lpstr>Vermont: Hands-Free Law</vt:lpstr>
      <vt:lpstr>Legal or Illegal?   You can check your phone at a stop sign or a red light   </vt:lpstr>
      <vt:lpstr>Legal or Illegal?   Drivers can answer the phone through a vehicle speaker or Bluetooth connection </vt:lpstr>
      <vt:lpstr>Legal or Illegal?   You can have your phone on speaker phone in your cupholder  </vt:lpstr>
      <vt:lpstr>Legal or Illegal?   Picking up the phone to check the time since your car clock is broken   </vt:lpstr>
      <vt:lpstr>Legal or Illegal?  Looking at a map on your phone in a holder </vt:lpstr>
      <vt:lpstr>Name that distraction</vt:lpstr>
      <vt:lpstr>PowerPoint Presentation</vt:lpstr>
      <vt:lpstr>What is unsafe in this picture?</vt:lpstr>
      <vt:lpstr>PowerPoint Presentation</vt:lpstr>
      <vt:lpstr>PowerPoint Presentation</vt:lpstr>
      <vt:lpstr>PowerPoint Presentation</vt:lpstr>
      <vt:lpstr>PowerPoint Presentation</vt:lpstr>
      <vt:lpstr>What is unsafe about this picture?</vt:lpstr>
      <vt:lpstr>What if this happened to you?  Role Play Activity </vt:lpstr>
      <vt:lpstr>Scenario 1</vt:lpstr>
      <vt:lpstr>Scenario 2</vt:lpstr>
      <vt:lpstr>Scenario 3</vt:lpstr>
      <vt:lpstr>Scenario 4</vt:lpstr>
      <vt:lpstr>Distraction-Free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Alexis R. Bly</dc:creator>
  <cp:lastModifiedBy>Grenier, Tara</cp:lastModifiedBy>
  <cp:revision>2</cp:revision>
  <dcterms:created xsi:type="dcterms:W3CDTF">2023-10-17T15:11:47Z</dcterms:created>
  <dcterms:modified xsi:type="dcterms:W3CDTF">2025-12-16T16:35:37Z</dcterms:modified>
</cp:coreProperties>
</file>